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 id="2147483672" r:id="rId2"/>
  </p:sldMasterIdLst>
  <p:notesMasterIdLst>
    <p:notesMasterId r:id="rId20"/>
  </p:notesMasterIdLst>
  <p:sldIdLst>
    <p:sldId id="289" r:id="rId3"/>
    <p:sldId id="290" r:id="rId4"/>
    <p:sldId id="291" r:id="rId5"/>
    <p:sldId id="305" r:id="rId6"/>
    <p:sldId id="306" r:id="rId7"/>
    <p:sldId id="307" r:id="rId8"/>
    <p:sldId id="308" r:id="rId9"/>
    <p:sldId id="309" r:id="rId10"/>
    <p:sldId id="310" r:id="rId11"/>
    <p:sldId id="303" r:id="rId12"/>
    <p:sldId id="304" r:id="rId13"/>
    <p:sldId id="311" r:id="rId14"/>
    <p:sldId id="312" r:id="rId15"/>
    <p:sldId id="313" r:id="rId16"/>
    <p:sldId id="315" r:id="rId17"/>
    <p:sldId id="314" r:id="rId18"/>
    <p:sldId id="316" r:id="rId19"/>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792" autoAdjust="0"/>
  </p:normalViewPr>
  <p:slideViewPr>
    <p:cSldViewPr>
      <p:cViewPr varScale="1">
        <p:scale>
          <a:sx n="67" d="100"/>
          <a:sy n="67" d="100"/>
        </p:scale>
        <p:origin x="1260" y="40"/>
      </p:cViewPr>
      <p:guideLst>
        <p:guide orient="horz" pos="2160"/>
        <p:guide pos="2880"/>
      </p:guideLst>
    </p:cSldViewPr>
  </p:slideViewPr>
  <p:notesTextViewPr>
    <p:cViewPr>
      <p:scale>
        <a:sx n="1" d="1"/>
        <a:sy n="1" d="1"/>
      </p:scale>
      <p:origin x="0" y="0"/>
    </p:cViewPr>
  </p:notesTextViewPr>
  <p:sorterViewPr>
    <p:cViewPr>
      <p:scale>
        <a:sx n="100" d="100"/>
        <a:sy n="100" d="100"/>
      </p:scale>
      <p:origin x="0" y="-13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08.04.2023</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1</a:t>
            </a:fld>
            <a:endParaRPr lang="ru-RU"/>
          </a:p>
        </p:txBody>
      </p:sp>
    </p:spTree>
    <p:extLst>
      <p:ext uri="{BB962C8B-B14F-4D97-AF65-F5344CB8AC3E}">
        <p14:creationId xmlns:p14="http://schemas.microsoft.com/office/powerpoint/2010/main" val="2031759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8</a:t>
            </a:fld>
            <a:endParaRPr lang="ru-RU"/>
          </a:p>
        </p:txBody>
      </p:sp>
    </p:spTree>
    <p:extLst>
      <p:ext uri="{BB962C8B-B14F-4D97-AF65-F5344CB8AC3E}">
        <p14:creationId xmlns:p14="http://schemas.microsoft.com/office/powerpoint/2010/main" val="1564120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9</a:t>
            </a:fld>
            <a:endParaRPr lang="ru-RU"/>
          </a:p>
        </p:txBody>
      </p:sp>
    </p:spTree>
    <p:extLst>
      <p:ext uri="{BB962C8B-B14F-4D97-AF65-F5344CB8AC3E}">
        <p14:creationId xmlns:p14="http://schemas.microsoft.com/office/powerpoint/2010/main" val="2074540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08.04.2023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08.04.2023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08.04.2023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a:extLst>
              <a:ext uri="{FF2B5EF4-FFF2-40B4-BE49-F238E27FC236}">
                <a16:creationId xmlns:a16="http://schemas.microsoft.com/office/drawing/2014/main" id="{41082D6D-B6E5-462C-8784-B4294BD3839B}"/>
              </a:ext>
            </a:extLst>
          </p:cNvPr>
          <p:cNvSpPr>
            <a:spLocks noGrp="1"/>
          </p:cNvSpPr>
          <p:nvPr>
            <p:ph type="dt" sz="half" idx="10"/>
          </p:nvPr>
        </p:nvSpPr>
        <p:spPr/>
        <p:txBody>
          <a:bodyPr/>
          <a:lstStyle>
            <a:lvl1pPr>
              <a:defRPr/>
            </a:lvl1pPr>
          </a:lstStyle>
          <a:p>
            <a:pPr>
              <a:defRPr/>
            </a:pPr>
            <a:fld id="{8CF7E284-048E-4FFC-9166-37C928FA9538}" type="datetimeFigureOut">
              <a:rPr lang="ru-RU"/>
              <a:pPr>
                <a:defRPr/>
              </a:pPr>
              <a:t>08.04.2023</a:t>
            </a:fld>
            <a:endParaRPr lang="ru-RU"/>
          </a:p>
        </p:txBody>
      </p:sp>
      <p:sp>
        <p:nvSpPr>
          <p:cNvPr id="5" name="Нижний колонтитул 4">
            <a:extLst>
              <a:ext uri="{FF2B5EF4-FFF2-40B4-BE49-F238E27FC236}">
                <a16:creationId xmlns:a16="http://schemas.microsoft.com/office/drawing/2014/main" id="{E5261173-28F1-4370-8A55-9323D4D33164}"/>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C0A8C1DF-FF01-47BC-828A-B13CE0ABFE39}"/>
              </a:ext>
            </a:extLst>
          </p:cNvPr>
          <p:cNvSpPr>
            <a:spLocks noGrp="1"/>
          </p:cNvSpPr>
          <p:nvPr>
            <p:ph type="sldNum" sz="quarter" idx="12"/>
          </p:nvPr>
        </p:nvSpPr>
        <p:spPr/>
        <p:txBody>
          <a:bodyPr/>
          <a:lstStyle>
            <a:lvl1pPr>
              <a:defRPr/>
            </a:lvl1pPr>
          </a:lstStyle>
          <a:p>
            <a:fld id="{E06FEBBC-05F2-493C-AC9E-2655C71494F2}" type="slidenum">
              <a:rPr lang="ru-RU" altLang="ru-RU"/>
              <a:pPr/>
              <a:t>‹#›</a:t>
            </a:fld>
            <a:endParaRPr lang="ru-RU" altLang="ru-RU"/>
          </a:p>
        </p:txBody>
      </p:sp>
    </p:spTree>
    <p:extLst>
      <p:ext uri="{BB962C8B-B14F-4D97-AF65-F5344CB8AC3E}">
        <p14:creationId xmlns:p14="http://schemas.microsoft.com/office/powerpoint/2010/main" val="2355098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0F75C42-B2A0-4D81-8AD5-60CD87162378}"/>
              </a:ext>
            </a:extLst>
          </p:cNvPr>
          <p:cNvSpPr>
            <a:spLocks noGrp="1"/>
          </p:cNvSpPr>
          <p:nvPr>
            <p:ph type="dt" sz="half" idx="10"/>
          </p:nvPr>
        </p:nvSpPr>
        <p:spPr/>
        <p:txBody>
          <a:bodyPr/>
          <a:lstStyle>
            <a:lvl1pPr>
              <a:defRPr/>
            </a:lvl1pPr>
          </a:lstStyle>
          <a:p>
            <a:pPr>
              <a:defRPr/>
            </a:pPr>
            <a:fld id="{9BAA97DB-2200-47B7-A9DB-95ED6F420055}" type="datetimeFigureOut">
              <a:rPr lang="ru-RU"/>
              <a:pPr>
                <a:defRPr/>
              </a:pPr>
              <a:t>08.04.2023</a:t>
            </a:fld>
            <a:endParaRPr lang="ru-RU"/>
          </a:p>
        </p:txBody>
      </p:sp>
      <p:sp>
        <p:nvSpPr>
          <p:cNvPr id="5" name="Нижний колонтитул 4">
            <a:extLst>
              <a:ext uri="{FF2B5EF4-FFF2-40B4-BE49-F238E27FC236}">
                <a16:creationId xmlns:a16="http://schemas.microsoft.com/office/drawing/2014/main" id="{167D7191-0184-4CA0-AE7E-A2FB08642128}"/>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4F91A7CB-84D9-419A-8F76-7EBE83C238B4}"/>
              </a:ext>
            </a:extLst>
          </p:cNvPr>
          <p:cNvSpPr>
            <a:spLocks noGrp="1"/>
          </p:cNvSpPr>
          <p:nvPr>
            <p:ph type="sldNum" sz="quarter" idx="12"/>
          </p:nvPr>
        </p:nvSpPr>
        <p:spPr/>
        <p:txBody>
          <a:bodyPr/>
          <a:lstStyle>
            <a:lvl1pPr>
              <a:defRPr/>
            </a:lvl1pPr>
          </a:lstStyle>
          <a:p>
            <a:fld id="{19BD82E6-36FF-48F1-9FBB-B19D7D0ABEF5}" type="slidenum">
              <a:rPr lang="ru-RU" altLang="ru-RU"/>
              <a:pPr/>
              <a:t>‹#›</a:t>
            </a:fld>
            <a:endParaRPr lang="ru-RU" altLang="ru-RU"/>
          </a:p>
        </p:txBody>
      </p:sp>
    </p:spTree>
    <p:extLst>
      <p:ext uri="{BB962C8B-B14F-4D97-AF65-F5344CB8AC3E}">
        <p14:creationId xmlns:p14="http://schemas.microsoft.com/office/powerpoint/2010/main" val="2939900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FF5EBA5-1793-4287-9F8D-E03B5CBEF911}"/>
              </a:ext>
            </a:extLst>
          </p:cNvPr>
          <p:cNvSpPr>
            <a:spLocks noGrp="1"/>
          </p:cNvSpPr>
          <p:nvPr>
            <p:ph type="dt" sz="half" idx="10"/>
          </p:nvPr>
        </p:nvSpPr>
        <p:spPr/>
        <p:txBody>
          <a:bodyPr/>
          <a:lstStyle>
            <a:lvl1pPr>
              <a:defRPr/>
            </a:lvl1pPr>
          </a:lstStyle>
          <a:p>
            <a:pPr>
              <a:defRPr/>
            </a:pPr>
            <a:fld id="{CE1DAF30-6DDC-41F2-8450-79734464A6B0}" type="datetimeFigureOut">
              <a:rPr lang="ru-RU"/>
              <a:pPr>
                <a:defRPr/>
              </a:pPr>
              <a:t>08.04.2023</a:t>
            </a:fld>
            <a:endParaRPr lang="ru-RU"/>
          </a:p>
        </p:txBody>
      </p:sp>
      <p:sp>
        <p:nvSpPr>
          <p:cNvPr id="5" name="Нижний колонтитул 4">
            <a:extLst>
              <a:ext uri="{FF2B5EF4-FFF2-40B4-BE49-F238E27FC236}">
                <a16:creationId xmlns:a16="http://schemas.microsoft.com/office/drawing/2014/main" id="{7C4B14B8-EA35-4AE3-90A7-A22CE2B46BA4}"/>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C4680393-8CD4-4A7B-87D1-4894ADD2AA60}"/>
              </a:ext>
            </a:extLst>
          </p:cNvPr>
          <p:cNvSpPr>
            <a:spLocks noGrp="1"/>
          </p:cNvSpPr>
          <p:nvPr>
            <p:ph type="sldNum" sz="quarter" idx="12"/>
          </p:nvPr>
        </p:nvSpPr>
        <p:spPr/>
        <p:txBody>
          <a:bodyPr/>
          <a:lstStyle>
            <a:lvl1pPr>
              <a:defRPr/>
            </a:lvl1pPr>
          </a:lstStyle>
          <a:p>
            <a:fld id="{CD93E694-79A3-4173-B68F-86DD4814FBF6}" type="slidenum">
              <a:rPr lang="ru-RU" altLang="ru-RU"/>
              <a:pPr/>
              <a:t>‹#›</a:t>
            </a:fld>
            <a:endParaRPr lang="ru-RU" altLang="ru-RU"/>
          </a:p>
        </p:txBody>
      </p:sp>
    </p:spTree>
    <p:extLst>
      <p:ext uri="{BB962C8B-B14F-4D97-AF65-F5344CB8AC3E}">
        <p14:creationId xmlns:p14="http://schemas.microsoft.com/office/powerpoint/2010/main" val="3520820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6B86EB27-D451-4E60-BAEF-F3044ED20318}"/>
              </a:ext>
            </a:extLst>
          </p:cNvPr>
          <p:cNvSpPr>
            <a:spLocks noGrp="1"/>
          </p:cNvSpPr>
          <p:nvPr>
            <p:ph type="dt" sz="half" idx="10"/>
          </p:nvPr>
        </p:nvSpPr>
        <p:spPr/>
        <p:txBody>
          <a:bodyPr/>
          <a:lstStyle>
            <a:lvl1pPr>
              <a:defRPr/>
            </a:lvl1pPr>
          </a:lstStyle>
          <a:p>
            <a:pPr>
              <a:defRPr/>
            </a:pPr>
            <a:fld id="{253A9958-29AD-4FE5-94C0-3A494D55D8D1}" type="datetimeFigureOut">
              <a:rPr lang="ru-RU"/>
              <a:pPr>
                <a:defRPr/>
              </a:pPr>
              <a:t>08.04.2023</a:t>
            </a:fld>
            <a:endParaRPr lang="ru-RU"/>
          </a:p>
        </p:txBody>
      </p:sp>
      <p:sp>
        <p:nvSpPr>
          <p:cNvPr id="6" name="Нижний колонтитул 4">
            <a:extLst>
              <a:ext uri="{FF2B5EF4-FFF2-40B4-BE49-F238E27FC236}">
                <a16:creationId xmlns:a16="http://schemas.microsoft.com/office/drawing/2014/main" id="{FF79D37F-3B67-472B-82A6-D03667E92AF4}"/>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304083E1-FC32-4062-ABEB-987955FBCB16}"/>
              </a:ext>
            </a:extLst>
          </p:cNvPr>
          <p:cNvSpPr>
            <a:spLocks noGrp="1"/>
          </p:cNvSpPr>
          <p:nvPr>
            <p:ph type="sldNum" sz="quarter" idx="12"/>
          </p:nvPr>
        </p:nvSpPr>
        <p:spPr/>
        <p:txBody>
          <a:bodyPr/>
          <a:lstStyle>
            <a:lvl1pPr>
              <a:defRPr/>
            </a:lvl1pPr>
          </a:lstStyle>
          <a:p>
            <a:fld id="{3DD9484F-D237-4B5E-A0FB-C22B7C4AA0D5}" type="slidenum">
              <a:rPr lang="ru-RU" altLang="ru-RU"/>
              <a:pPr/>
              <a:t>‹#›</a:t>
            </a:fld>
            <a:endParaRPr lang="ru-RU" altLang="ru-RU"/>
          </a:p>
        </p:txBody>
      </p:sp>
    </p:spTree>
    <p:extLst>
      <p:ext uri="{BB962C8B-B14F-4D97-AF65-F5344CB8AC3E}">
        <p14:creationId xmlns:p14="http://schemas.microsoft.com/office/powerpoint/2010/main" val="811639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A7907716-D4F3-4D9E-AC76-1913ECD0837F}"/>
              </a:ext>
            </a:extLst>
          </p:cNvPr>
          <p:cNvSpPr>
            <a:spLocks noGrp="1"/>
          </p:cNvSpPr>
          <p:nvPr>
            <p:ph type="dt" sz="half" idx="10"/>
          </p:nvPr>
        </p:nvSpPr>
        <p:spPr/>
        <p:txBody>
          <a:bodyPr/>
          <a:lstStyle>
            <a:lvl1pPr>
              <a:defRPr/>
            </a:lvl1pPr>
          </a:lstStyle>
          <a:p>
            <a:pPr>
              <a:defRPr/>
            </a:pPr>
            <a:fld id="{592DD416-CBD6-4F1B-AF1E-1C66CB78ACC7}" type="datetimeFigureOut">
              <a:rPr lang="ru-RU"/>
              <a:pPr>
                <a:defRPr/>
              </a:pPr>
              <a:t>08.04.2023</a:t>
            </a:fld>
            <a:endParaRPr lang="ru-RU"/>
          </a:p>
        </p:txBody>
      </p:sp>
      <p:sp>
        <p:nvSpPr>
          <p:cNvPr id="8" name="Нижний колонтитул 4">
            <a:extLst>
              <a:ext uri="{FF2B5EF4-FFF2-40B4-BE49-F238E27FC236}">
                <a16:creationId xmlns:a16="http://schemas.microsoft.com/office/drawing/2014/main" id="{213F05F2-DABA-4EDB-A651-0353662170F8}"/>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B6AE684E-844F-449A-B5DF-09D5FB70BC09}"/>
              </a:ext>
            </a:extLst>
          </p:cNvPr>
          <p:cNvSpPr>
            <a:spLocks noGrp="1"/>
          </p:cNvSpPr>
          <p:nvPr>
            <p:ph type="sldNum" sz="quarter" idx="12"/>
          </p:nvPr>
        </p:nvSpPr>
        <p:spPr/>
        <p:txBody>
          <a:bodyPr/>
          <a:lstStyle>
            <a:lvl1pPr>
              <a:defRPr/>
            </a:lvl1pPr>
          </a:lstStyle>
          <a:p>
            <a:fld id="{4FEB3582-3FE2-4466-94E0-27315F09C790}" type="slidenum">
              <a:rPr lang="ru-RU" altLang="ru-RU"/>
              <a:pPr/>
              <a:t>‹#›</a:t>
            </a:fld>
            <a:endParaRPr lang="ru-RU" altLang="ru-RU"/>
          </a:p>
        </p:txBody>
      </p:sp>
    </p:spTree>
    <p:extLst>
      <p:ext uri="{BB962C8B-B14F-4D97-AF65-F5344CB8AC3E}">
        <p14:creationId xmlns:p14="http://schemas.microsoft.com/office/powerpoint/2010/main" val="896037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1A075F40-AFF7-4B92-968D-10A1CBEB16B3}"/>
              </a:ext>
            </a:extLst>
          </p:cNvPr>
          <p:cNvSpPr>
            <a:spLocks noGrp="1"/>
          </p:cNvSpPr>
          <p:nvPr>
            <p:ph type="dt" sz="half" idx="10"/>
          </p:nvPr>
        </p:nvSpPr>
        <p:spPr/>
        <p:txBody>
          <a:bodyPr/>
          <a:lstStyle>
            <a:lvl1pPr>
              <a:defRPr/>
            </a:lvl1pPr>
          </a:lstStyle>
          <a:p>
            <a:pPr>
              <a:defRPr/>
            </a:pPr>
            <a:fld id="{BF210036-839A-494D-AAC4-3FA9C7E3566C}" type="datetimeFigureOut">
              <a:rPr lang="ru-RU"/>
              <a:pPr>
                <a:defRPr/>
              </a:pPr>
              <a:t>08.04.2023</a:t>
            </a:fld>
            <a:endParaRPr lang="ru-RU"/>
          </a:p>
        </p:txBody>
      </p:sp>
      <p:sp>
        <p:nvSpPr>
          <p:cNvPr id="4" name="Нижний колонтитул 4">
            <a:extLst>
              <a:ext uri="{FF2B5EF4-FFF2-40B4-BE49-F238E27FC236}">
                <a16:creationId xmlns:a16="http://schemas.microsoft.com/office/drawing/2014/main" id="{CEF01B02-5D12-4D40-9C9F-CD34EDA8123C}"/>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6E0E3E20-6FD6-4AFA-8794-FCB8FB30D018}"/>
              </a:ext>
            </a:extLst>
          </p:cNvPr>
          <p:cNvSpPr>
            <a:spLocks noGrp="1"/>
          </p:cNvSpPr>
          <p:nvPr>
            <p:ph type="sldNum" sz="quarter" idx="12"/>
          </p:nvPr>
        </p:nvSpPr>
        <p:spPr/>
        <p:txBody>
          <a:bodyPr/>
          <a:lstStyle>
            <a:lvl1pPr>
              <a:defRPr/>
            </a:lvl1pPr>
          </a:lstStyle>
          <a:p>
            <a:fld id="{446CBCA0-62D7-45BE-A3BA-B30D8C954F50}" type="slidenum">
              <a:rPr lang="ru-RU" altLang="ru-RU"/>
              <a:pPr/>
              <a:t>‹#›</a:t>
            </a:fld>
            <a:endParaRPr lang="ru-RU" altLang="ru-RU"/>
          </a:p>
        </p:txBody>
      </p:sp>
    </p:spTree>
    <p:extLst>
      <p:ext uri="{BB962C8B-B14F-4D97-AF65-F5344CB8AC3E}">
        <p14:creationId xmlns:p14="http://schemas.microsoft.com/office/powerpoint/2010/main" val="27651671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772AE7FB-0D4A-4C94-A8AB-D4FE87C75F09}"/>
              </a:ext>
            </a:extLst>
          </p:cNvPr>
          <p:cNvSpPr>
            <a:spLocks noGrp="1"/>
          </p:cNvSpPr>
          <p:nvPr>
            <p:ph type="dt" sz="half" idx="10"/>
          </p:nvPr>
        </p:nvSpPr>
        <p:spPr/>
        <p:txBody>
          <a:bodyPr/>
          <a:lstStyle>
            <a:lvl1pPr>
              <a:defRPr/>
            </a:lvl1pPr>
          </a:lstStyle>
          <a:p>
            <a:pPr>
              <a:defRPr/>
            </a:pPr>
            <a:fld id="{52D30C30-3D42-4569-B298-5A5F0BF9CB9F}" type="datetimeFigureOut">
              <a:rPr lang="ru-RU"/>
              <a:pPr>
                <a:defRPr/>
              </a:pPr>
              <a:t>08.04.2023</a:t>
            </a:fld>
            <a:endParaRPr lang="ru-RU"/>
          </a:p>
        </p:txBody>
      </p:sp>
      <p:sp>
        <p:nvSpPr>
          <p:cNvPr id="3" name="Нижний колонтитул 4">
            <a:extLst>
              <a:ext uri="{FF2B5EF4-FFF2-40B4-BE49-F238E27FC236}">
                <a16:creationId xmlns:a16="http://schemas.microsoft.com/office/drawing/2014/main" id="{F6C2FE58-48D3-4EA7-9C9F-A0E62DB5D725}"/>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817C9FE0-7ACA-4DF7-9272-7FA9D1328327}"/>
              </a:ext>
            </a:extLst>
          </p:cNvPr>
          <p:cNvSpPr>
            <a:spLocks noGrp="1"/>
          </p:cNvSpPr>
          <p:nvPr>
            <p:ph type="sldNum" sz="quarter" idx="12"/>
          </p:nvPr>
        </p:nvSpPr>
        <p:spPr/>
        <p:txBody>
          <a:bodyPr/>
          <a:lstStyle>
            <a:lvl1pPr>
              <a:defRPr/>
            </a:lvl1pPr>
          </a:lstStyle>
          <a:p>
            <a:fld id="{13FE26BA-179E-48C9-87AC-3BDA7BC88AD7}" type="slidenum">
              <a:rPr lang="ru-RU" altLang="ru-RU"/>
              <a:pPr/>
              <a:t>‹#›</a:t>
            </a:fld>
            <a:endParaRPr lang="ru-RU" altLang="ru-RU"/>
          </a:p>
        </p:txBody>
      </p:sp>
    </p:spTree>
    <p:extLst>
      <p:ext uri="{BB962C8B-B14F-4D97-AF65-F5344CB8AC3E}">
        <p14:creationId xmlns:p14="http://schemas.microsoft.com/office/powerpoint/2010/main" val="185297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27C2F22F-C075-4BC0-9F4E-AF9773CDA26E}"/>
              </a:ext>
            </a:extLst>
          </p:cNvPr>
          <p:cNvSpPr>
            <a:spLocks noGrp="1"/>
          </p:cNvSpPr>
          <p:nvPr>
            <p:ph type="dt" sz="half" idx="10"/>
          </p:nvPr>
        </p:nvSpPr>
        <p:spPr/>
        <p:txBody>
          <a:bodyPr/>
          <a:lstStyle>
            <a:lvl1pPr>
              <a:defRPr/>
            </a:lvl1pPr>
          </a:lstStyle>
          <a:p>
            <a:pPr>
              <a:defRPr/>
            </a:pPr>
            <a:fld id="{63E6D9E0-27C1-460F-B841-DCA12211748E}" type="datetimeFigureOut">
              <a:rPr lang="ru-RU"/>
              <a:pPr>
                <a:defRPr/>
              </a:pPr>
              <a:t>08.04.2023</a:t>
            </a:fld>
            <a:endParaRPr lang="ru-RU"/>
          </a:p>
        </p:txBody>
      </p:sp>
      <p:sp>
        <p:nvSpPr>
          <p:cNvPr id="6" name="Нижний колонтитул 4">
            <a:extLst>
              <a:ext uri="{FF2B5EF4-FFF2-40B4-BE49-F238E27FC236}">
                <a16:creationId xmlns:a16="http://schemas.microsoft.com/office/drawing/2014/main" id="{12298340-7923-4AE7-B549-80D4237F3F9B}"/>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89FADBEF-78DA-4E2D-AB7D-8129ECED157A}"/>
              </a:ext>
            </a:extLst>
          </p:cNvPr>
          <p:cNvSpPr>
            <a:spLocks noGrp="1"/>
          </p:cNvSpPr>
          <p:nvPr>
            <p:ph type="sldNum" sz="quarter" idx="12"/>
          </p:nvPr>
        </p:nvSpPr>
        <p:spPr/>
        <p:txBody>
          <a:bodyPr/>
          <a:lstStyle>
            <a:lvl1pPr>
              <a:defRPr/>
            </a:lvl1pPr>
          </a:lstStyle>
          <a:p>
            <a:fld id="{0C479BC4-577E-438E-BC5E-7D03A5A16872}" type="slidenum">
              <a:rPr lang="ru-RU" altLang="ru-RU"/>
              <a:pPr/>
              <a:t>‹#›</a:t>
            </a:fld>
            <a:endParaRPr lang="ru-RU" altLang="ru-RU"/>
          </a:p>
        </p:txBody>
      </p:sp>
    </p:spTree>
    <p:extLst>
      <p:ext uri="{BB962C8B-B14F-4D97-AF65-F5344CB8AC3E}">
        <p14:creationId xmlns:p14="http://schemas.microsoft.com/office/powerpoint/2010/main" val="62905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08.04.2023</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16FF08AE-F59F-4B23-8A45-4A6769FBB38D}"/>
              </a:ext>
            </a:extLst>
          </p:cNvPr>
          <p:cNvSpPr>
            <a:spLocks noGrp="1"/>
          </p:cNvSpPr>
          <p:nvPr>
            <p:ph type="dt" sz="half" idx="10"/>
          </p:nvPr>
        </p:nvSpPr>
        <p:spPr/>
        <p:txBody>
          <a:bodyPr/>
          <a:lstStyle>
            <a:lvl1pPr>
              <a:defRPr/>
            </a:lvl1pPr>
          </a:lstStyle>
          <a:p>
            <a:pPr>
              <a:defRPr/>
            </a:pPr>
            <a:fld id="{E5C8640B-B68C-44E0-8F1A-2E7003F0BC83}" type="datetimeFigureOut">
              <a:rPr lang="ru-RU"/>
              <a:pPr>
                <a:defRPr/>
              </a:pPr>
              <a:t>08.04.2023</a:t>
            </a:fld>
            <a:endParaRPr lang="ru-RU"/>
          </a:p>
        </p:txBody>
      </p:sp>
      <p:sp>
        <p:nvSpPr>
          <p:cNvPr id="6" name="Нижний колонтитул 4">
            <a:extLst>
              <a:ext uri="{FF2B5EF4-FFF2-40B4-BE49-F238E27FC236}">
                <a16:creationId xmlns:a16="http://schemas.microsoft.com/office/drawing/2014/main" id="{61E5115E-4060-49A3-9767-CD51CB46098F}"/>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75E20475-6280-44D7-9918-10C28B5524BE}"/>
              </a:ext>
            </a:extLst>
          </p:cNvPr>
          <p:cNvSpPr>
            <a:spLocks noGrp="1"/>
          </p:cNvSpPr>
          <p:nvPr>
            <p:ph type="sldNum" sz="quarter" idx="12"/>
          </p:nvPr>
        </p:nvSpPr>
        <p:spPr/>
        <p:txBody>
          <a:bodyPr/>
          <a:lstStyle>
            <a:lvl1pPr>
              <a:defRPr/>
            </a:lvl1pPr>
          </a:lstStyle>
          <a:p>
            <a:fld id="{48DEED0A-A07A-4108-978B-688DC524D7DE}" type="slidenum">
              <a:rPr lang="ru-RU" altLang="ru-RU"/>
              <a:pPr/>
              <a:t>‹#›</a:t>
            </a:fld>
            <a:endParaRPr lang="ru-RU" altLang="ru-RU"/>
          </a:p>
        </p:txBody>
      </p:sp>
    </p:spTree>
    <p:extLst>
      <p:ext uri="{BB962C8B-B14F-4D97-AF65-F5344CB8AC3E}">
        <p14:creationId xmlns:p14="http://schemas.microsoft.com/office/powerpoint/2010/main" val="456867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302B2D2-3D95-4D5E-ACCC-1362D7EA9879}"/>
              </a:ext>
            </a:extLst>
          </p:cNvPr>
          <p:cNvSpPr>
            <a:spLocks noGrp="1"/>
          </p:cNvSpPr>
          <p:nvPr>
            <p:ph type="dt" sz="half" idx="10"/>
          </p:nvPr>
        </p:nvSpPr>
        <p:spPr/>
        <p:txBody>
          <a:bodyPr/>
          <a:lstStyle>
            <a:lvl1pPr>
              <a:defRPr/>
            </a:lvl1pPr>
          </a:lstStyle>
          <a:p>
            <a:pPr>
              <a:defRPr/>
            </a:pPr>
            <a:fld id="{9C4E87D6-F5AD-41D7-A896-101B49F4862F}" type="datetimeFigureOut">
              <a:rPr lang="ru-RU"/>
              <a:pPr>
                <a:defRPr/>
              </a:pPr>
              <a:t>08.04.2023</a:t>
            </a:fld>
            <a:endParaRPr lang="ru-RU"/>
          </a:p>
        </p:txBody>
      </p:sp>
      <p:sp>
        <p:nvSpPr>
          <p:cNvPr id="5" name="Нижний колонтитул 4">
            <a:extLst>
              <a:ext uri="{FF2B5EF4-FFF2-40B4-BE49-F238E27FC236}">
                <a16:creationId xmlns:a16="http://schemas.microsoft.com/office/drawing/2014/main" id="{B59432D9-C9DD-45D7-B243-3ECD533C0C11}"/>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9A8A4FAC-76CF-4BE8-9FF2-4D7C6025DA7B}"/>
              </a:ext>
            </a:extLst>
          </p:cNvPr>
          <p:cNvSpPr>
            <a:spLocks noGrp="1"/>
          </p:cNvSpPr>
          <p:nvPr>
            <p:ph type="sldNum" sz="quarter" idx="12"/>
          </p:nvPr>
        </p:nvSpPr>
        <p:spPr/>
        <p:txBody>
          <a:bodyPr/>
          <a:lstStyle>
            <a:lvl1pPr>
              <a:defRPr/>
            </a:lvl1pPr>
          </a:lstStyle>
          <a:p>
            <a:fld id="{756F5127-F59D-42AF-861D-A5333ED5B533}" type="slidenum">
              <a:rPr lang="ru-RU" altLang="ru-RU"/>
              <a:pPr/>
              <a:t>‹#›</a:t>
            </a:fld>
            <a:endParaRPr lang="ru-RU" altLang="ru-RU"/>
          </a:p>
        </p:txBody>
      </p:sp>
    </p:spTree>
    <p:extLst>
      <p:ext uri="{BB962C8B-B14F-4D97-AF65-F5344CB8AC3E}">
        <p14:creationId xmlns:p14="http://schemas.microsoft.com/office/powerpoint/2010/main" val="635342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0AE47ED-DDCF-4ADF-99E3-CEEB80CC924D}"/>
              </a:ext>
            </a:extLst>
          </p:cNvPr>
          <p:cNvSpPr>
            <a:spLocks noGrp="1"/>
          </p:cNvSpPr>
          <p:nvPr>
            <p:ph type="dt" sz="half" idx="10"/>
          </p:nvPr>
        </p:nvSpPr>
        <p:spPr/>
        <p:txBody>
          <a:bodyPr/>
          <a:lstStyle>
            <a:lvl1pPr>
              <a:defRPr/>
            </a:lvl1pPr>
          </a:lstStyle>
          <a:p>
            <a:pPr>
              <a:defRPr/>
            </a:pPr>
            <a:fld id="{EE6F65E1-0D2E-424D-BE64-8B11DE0516B5}" type="datetimeFigureOut">
              <a:rPr lang="ru-RU"/>
              <a:pPr>
                <a:defRPr/>
              </a:pPr>
              <a:t>08.04.2023</a:t>
            </a:fld>
            <a:endParaRPr lang="ru-RU"/>
          </a:p>
        </p:txBody>
      </p:sp>
      <p:sp>
        <p:nvSpPr>
          <p:cNvPr id="5" name="Нижний колонтитул 4">
            <a:extLst>
              <a:ext uri="{FF2B5EF4-FFF2-40B4-BE49-F238E27FC236}">
                <a16:creationId xmlns:a16="http://schemas.microsoft.com/office/drawing/2014/main" id="{332A0763-275D-424B-B7C5-109B14A60EC7}"/>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FBA75EEB-6F71-4677-99D3-738AD8D6F46B}"/>
              </a:ext>
            </a:extLst>
          </p:cNvPr>
          <p:cNvSpPr>
            <a:spLocks noGrp="1"/>
          </p:cNvSpPr>
          <p:nvPr>
            <p:ph type="sldNum" sz="quarter" idx="12"/>
          </p:nvPr>
        </p:nvSpPr>
        <p:spPr/>
        <p:txBody>
          <a:bodyPr/>
          <a:lstStyle>
            <a:lvl1pPr>
              <a:defRPr/>
            </a:lvl1pPr>
          </a:lstStyle>
          <a:p>
            <a:fld id="{BD233C43-B242-415B-9E97-774D9B96170B}" type="slidenum">
              <a:rPr lang="ru-RU" altLang="ru-RU"/>
              <a:pPr/>
              <a:t>‹#›</a:t>
            </a:fld>
            <a:endParaRPr lang="ru-RU" altLang="ru-RU"/>
          </a:p>
        </p:txBody>
      </p:sp>
    </p:spTree>
    <p:extLst>
      <p:ext uri="{BB962C8B-B14F-4D97-AF65-F5344CB8AC3E}">
        <p14:creationId xmlns:p14="http://schemas.microsoft.com/office/powerpoint/2010/main" val="302396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08.04.2023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08.04.2023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08.04.2023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08.04.2023</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08.04.2023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08.04.2023</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08.04.2023</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08.04.2023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4C6B9244-8F65-4AE4-94B9-3E685912BFF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Текст 2">
            <a:extLst>
              <a:ext uri="{FF2B5EF4-FFF2-40B4-BE49-F238E27FC236}">
                <a16:creationId xmlns:a16="http://schemas.microsoft.com/office/drawing/2014/main" id="{DCEC65F6-DEC8-4D5B-BFDE-0DEFB7F574E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4" name="Дата 3">
            <a:extLst>
              <a:ext uri="{FF2B5EF4-FFF2-40B4-BE49-F238E27FC236}">
                <a16:creationId xmlns:a16="http://schemas.microsoft.com/office/drawing/2014/main" id="{656288F2-EF93-4762-814D-DA0484A67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209C3C4-1543-4259-9903-A4678EB7C6C7}" type="datetimeFigureOut">
              <a:rPr lang="ru-RU"/>
              <a:pPr>
                <a:defRPr/>
              </a:pPr>
              <a:t>08.04.2023</a:t>
            </a:fld>
            <a:endParaRPr lang="ru-RU"/>
          </a:p>
        </p:txBody>
      </p:sp>
      <p:sp>
        <p:nvSpPr>
          <p:cNvPr id="5" name="Нижний колонтитул 4">
            <a:extLst>
              <a:ext uri="{FF2B5EF4-FFF2-40B4-BE49-F238E27FC236}">
                <a16:creationId xmlns:a16="http://schemas.microsoft.com/office/drawing/2014/main" id="{55331040-F386-45E5-BACD-31D7FA5F794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a:extLst>
              <a:ext uri="{FF2B5EF4-FFF2-40B4-BE49-F238E27FC236}">
                <a16:creationId xmlns:a16="http://schemas.microsoft.com/office/drawing/2014/main" id="{CD22C34A-9189-4A63-891F-8AF8689F453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828C7EB1-4D4C-47D2-9E6E-B7C532007FBF}" type="slidenum">
              <a:rPr lang="ru-RU" altLang="ru-RU"/>
              <a:pPr/>
              <a:t>‹#›</a:t>
            </a:fld>
            <a:endParaRPr lang="ru-RU" altLang="ru-RU"/>
          </a:p>
        </p:txBody>
      </p:sp>
    </p:spTree>
    <p:extLst>
      <p:ext uri="{BB962C8B-B14F-4D97-AF65-F5344CB8AC3E}">
        <p14:creationId xmlns:p14="http://schemas.microsoft.com/office/powerpoint/2010/main" val="24781465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611560" y="-171400"/>
            <a:ext cx="7745288" cy="1440160"/>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Аналитикалық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коллоидтық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химия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және</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сирек</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элементтер</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технологиясы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кафедрасы</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Химиялық талдаудың метрологиялық негіздері</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Акмарал </a:t>
            </a:r>
            <a:r>
              <a:rPr lang="ru-RU" sz="2100" dirty="0" err="1"/>
              <a:t>Газизовна</a:t>
            </a:r>
            <a:endParaRPr lang="ru-RU" sz="2100" dirty="0"/>
          </a:p>
          <a:p>
            <a:endParaRPr lang="ru-RU" dirty="0"/>
          </a:p>
        </p:txBody>
      </p:sp>
    </p:spTree>
    <p:extLst>
      <p:ext uri="{BB962C8B-B14F-4D97-AF65-F5344CB8AC3E}">
        <p14:creationId xmlns:p14="http://schemas.microsoft.com/office/powerpoint/2010/main" val="2970904490"/>
      </p:ext>
    </p:extLst>
  </p:cSld>
  <p:clrMapOvr>
    <a:masterClrMapping/>
  </p:clrMapOvr>
  <mc:AlternateContent xmlns:mc="http://schemas.openxmlformats.org/markup-compatibility/2006" xmlns:p14="http://schemas.microsoft.com/office/powerpoint/2010/main">
    <mc:Choice Requires="p14">
      <p:transition spd="slow" p14:dur="2000" advTm="7521"/>
    </mc:Choice>
    <mc:Fallback xmlns="">
      <p:transition spd="slow" advTm="752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a:extLst>
              <a:ext uri="{FF2B5EF4-FFF2-40B4-BE49-F238E27FC236}">
                <a16:creationId xmlns:a16="http://schemas.microsoft.com/office/drawing/2014/main" id="{CF3A3725-B82A-44E7-BF67-4C22155769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543" y="1459705"/>
            <a:ext cx="1944688" cy="211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a:extLst>
              <a:ext uri="{FF2B5EF4-FFF2-40B4-BE49-F238E27FC236}">
                <a16:creationId xmlns:a16="http://schemas.microsoft.com/office/drawing/2014/main" id="{C6F45665-F711-4C4A-810A-59F746FAE2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3300" y="1460499"/>
            <a:ext cx="1944688" cy="211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3">
            <a:extLst>
              <a:ext uri="{FF2B5EF4-FFF2-40B4-BE49-F238E27FC236}">
                <a16:creationId xmlns:a16="http://schemas.microsoft.com/office/drawing/2014/main" id="{0B25E497-2085-481D-91C0-AC25583CDB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100" y="1444624"/>
            <a:ext cx="1943100"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3">
            <a:extLst>
              <a:ext uri="{FF2B5EF4-FFF2-40B4-BE49-F238E27FC236}">
                <a16:creationId xmlns:a16="http://schemas.microsoft.com/office/drawing/2014/main" id="{E95D7D75-6EF8-45B7-8629-C87925141D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1444625"/>
            <a:ext cx="1944687" cy="212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Box 1">
            <a:extLst>
              <a:ext uri="{FF2B5EF4-FFF2-40B4-BE49-F238E27FC236}">
                <a16:creationId xmlns:a16="http://schemas.microsoft.com/office/drawing/2014/main" id="{A5F45BF8-B997-4205-9D91-5D605E7F2B15}"/>
              </a:ext>
            </a:extLst>
          </p:cNvPr>
          <p:cNvSpPr txBox="1">
            <a:spLocks noChangeArrowheads="1"/>
          </p:cNvSpPr>
          <p:nvPr/>
        </p:nvSpPr>
        <p:spPr bwMode="auto">
          <a:xfrm>
            <a:off x="250825" y="3573463"/>
            <a:ext cx="1944688"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Нәтижелер</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дұрыс</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талғампаздығы</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жоғары</a:t>
            </a: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altLang="ru-RU"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a:t>
            </a:r>
            <a:r>
              <a:rPr kumimoji="0" lang="ru-RU" altLang="ru-RU"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Arial" panose="020B0604020202020204" pitchFamily="34" charset="0"/>
              </a:rPr>
              <a:t>кездейсоқ</a:t>
            </a:r>
            <a:r>
              <a:rPr kumimoji="0" lang="ru-RU" altLang="ru-RU"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a:t>
            </a:r>
          </a:p>
        </p:txBody>
      </p:sp>
      <p:sp>
        <p:nvSpPr>
          <p:cNvPr id="12295" name="TextBox 2">
            <a:extLst>
              <a:ext uri="{FF2B5EF4-FFF2-40B4-BE49-F238E27FC236}">
                <a16:creationId xmlns:a16="http://schemas.microsoft.com/office/drawing/2014/main" id="{818AC4E8-1A99-42D4-87A7-809DF1D0653D}"/>
              </a:ext>
            </a:extLst>
          </p:cNvPr>
          <p:cNvSpPr txBox="1">
            <a:spLocks noChangeArrowheads="1"/>
          </p:cNvSpPr>
          <p:nvPr/>
        </p:nvSpPr>
        <p:spPr bwMode="auto">
          <a:xfrm>
            <a:off x="2273300" y="3573463"/>
            <a:ext cx="20828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Нәтижелер</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талғампаздығы</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жақсы</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бірақ</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дұрыс</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емес</a:t>
            </a: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жүйелі</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altLang="ru-RU"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
        <p:nvSpPr>
          <p:cNvPr id="12296" name="TextBox 6">
            <a:extLst>
              <a:ext uri="{FF2B5EF4-FFF2-40B4-BE49-F238E27FC236}">
                <a16:creationId xmlns:a16="http://schemas.microsoft.com/office/drawing/2014/main" id="{3195F7FF-F6CD-4139-B7B9-A47C1591F1C2}"/>
              </a:ext>
            </a:extLst>
          </p:cNvPr>
          <p:cNvSpPr txBox="1">
            <a:spLocks noChangeArrowheads="1"/>
          </p:cNvSpPr>
          <p:nvPr/>
        </p:nvSpPr>
        <p:spPr bwMode="auto">
          <a:xfrm>
            <a:off x="4346575" y="3619481"/>
            <a:ext cx="19431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Нәтижелер</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мәні</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дұрыс</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бірақ</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талғампаздығы</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нашар</a:t>
            </a: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297" name="TextBox 7">
            <a:extLst>
              <a:ext uri="{FF2B5EF4-FFF2-40B4-BE49-F238E27FC236}">
                <a16:creationId xmlns:a16="http://schemas.microsoft.com/office/drawing/2014/main" id="{9601143D-6819-4B20-9857-C7AD546CF05F}"/>
              </a:ext>
            </a:extLst>
          </p:cNvPr>
          <p:cNvSpPr txBox="1">
            <a:spLocks noChangeArrowheads="1"/>
          </p:cNvSpPr>
          <p:nvPr/>
        </p:nvSpPr>
        <p:spPr bwMode="auto">
          <a:xfrm>
            <a:off x="6443663" y="3573463"/>
            <a:ext cx="19446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Нәтижелер</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мәні</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дұрыс</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емес</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және</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талғампаздығы</a:t>
            </a:r>
            <a:r>
              <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ru-RU" altLang="ru-RU" sz="16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нашар</a:t>
            </a: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ru-RU" altLang="ru-RU" sz="1600" dirty="0">
                <a:solidFill>
                  <a:prstClr val="black"/>
                </a:solidFill>
                <a:latin typeface="Arial" panose="020B0604020202020204" pitchFamily="34" charset="0"/>
                <a:cs typeface="Arial" panose="020B0604020202020204" pitchFamily="34" charset="0"/>
              </a:rPr>
              <a:t>(</a:t>
            </a:r>
            <a:r>
              <a:rPr lang="ru-RU" altLang="ru-RU" sz="1600" dirty="0" err="1">
                <a:solidFill>
                  <a:prstClr val="black"/>
                </a:solidFill>
                <a:latin typeface="Arial" panose="020B0604020202020204" pitchFamily="34" charset="0"/>
                <a:cs typeface="Arial" panose="020B0604020202020204" pitchFamily="34" charset="0"/>
              </a:rPr>
              <a:t>өрескел</a:t>
            </a:r>
            <a:r>
              <a:rPr lang="ru-RU" altLang="ru-RU" sz="1600" dirty="0">
                <a:solidFill>
                  <a:prstClr val="black"/>
                </a:solidFill>
                <a:latin typeface="Arial" panose="020B0604020202020204" pitchFamily="34" charset="0"/>
                <a:cs typeface="Arial" panose="020B0604020202020204" pitchFamily="34" charset="0"/>
              </a:rPr>
              <a:t>)</a:t>
            </a: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altLang="ru-R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Овал 8">
            <a:extLst>
              <a:ext uri="{FF2B5EF4-FFF2-40B4-BE49-F238E27FC236}">
                <a16:creationId xmlns:a16="http://schemas.microsoft.com/office/drawing/2014/main" id="{22A08DC2-F2CF-49EB-AE89-7A71902815C1}"/>
              </a:ext>
            </a:extLst>
          </p:cNvPr>
          <p:cNvSpPr/>
          <p:nvPr/>
        </p:nvSpPr>
        <p:spPr>
          <a:xfrm>
            <a:off x="1060450" y="2333625"/>
            <a:ext cx="71438"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Овал 11">
            <a:extLst>
              <a:ext uri="{FF2B5EF4-FFF2-40B4-BE49-F238E27FC236}">
                <a16:creationId xmlns:a16="http://schemas.microsoft.com/office/drawing/2014/main" id="{BC1DC368-C5D7-4CCB-B62C-352323332BBF}"/>
              </a:ext>
            </a:extLst>
          </p:cNvPr>
          <p:cNvSpPr/>
          <p:nvPr/>
        </p:nvSpPr>
        <p:spPr>
          <a:xfrm>
            <a:off x="944563" y="2432050"/>
            <a:ext cx="71437"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Овал 12">
            <a:extLst>
              <a:ext uri="{FF2B5EF4-FFF2-40B4-BE49-F238E27FC236}">
                <a16:creationId xmlns:a16="http://schemas.microsoft.com/office/drawing/2014/main" id="{41942886-5947-4C39-A68D-3EFCE55705C4}"/>
              </a:ext>
            </a:extLst>
          </p:cNvPr>
          <p:cNvSpPr/>
          <p:nvPr/>
        </p:nvSpPr>
        <p:spPr>
          <a:xfrm>
            <a:off x="1317625" y="2381250"/>
            <a:ext cx="71438"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Овал 13">
            <a:extLst>
              <a:ext uri="{FF2B5EF4-FFF2-40B4-BE49-F238E27FC236}">
                <a16:creationId xmlns:a16="http://schemas.microsoft.com/office/drawing/2014/main" id="{F9A4CC40-349B-4FF8-BBCA-5FFD45DF1FCF}"/>
              </a:ext>
            </a:extLst>
          </p:cNvPr>
          <p:cNvSpPr/>
          <p:nvPr/>
        </p:nvSpPr>
        <p:spPr>
          <a:xfrm>
            <a:off x="1212850" y="2262188"/>
            <a:ext cx="71438" cy="714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Овал 14">
            <a:extLst>
              <a:ext uri="{FF2B5EF4-FFF2-40B4-BE49-F238E27FC236}">
                <a16:creationId xmlns:a16="http://schemas.microsoft.com/office/drawing/2014/main" id="{76A8FF5A-521C-4FF8-B6E8-ADAD009D1EFC}"/>
              </a:ext>
            </a:extLst>
          </p:cNvPr>
          <p:cNvSpPr/>
          <p:nvPr/>
        </p:nvSpPr>
        <p:spPr>
          <a:xfrm>
            <a:off x="6902450" y="3343275"/>
            <a:ext cx="46038" cy="460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Овал 15">
            <a:extLst>
              <a:ext uri="{FF2B5EF4-FFF2-40B4-BE49-F238E27FC236}">
                <a16:creationId xmlns:a16="http://schemas.microsoft.com/office/drawing/2014/main" id="{3522E698-7E50-4482-9539-DB3D4A5155AC}"/>
              </a:ext>
            </a:extLst>
          </p:cNvPr>
          <p:cNvSpPr/>
          <p:nvPr/>
        </p:nvSpPr>
        <p:spPr>
          <a:xfrm>
            <a:off x="1108075" y="2524125"/>
            <a:ext cx="73025"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Овал 16">
            <a:extLst>
              <a:ext uri="{FF2B5EF4-FFF2-40B4-BE49-F238E27FC236}">
                <a16:creationId xmlns:a16="http://schemas.microsoft.com/office/drawing/2014/main" id="{E994FF5D-4E19-4278-B728-6532FD744573}"/>
              </a:ext>
            </a:extLst>
          </p:cNvPr>
          <p:cNvSpPr/>
          <p:nvPr/>
        </p:nvSpPr>
        <p:spPr>
          <a:xfrm>
            <a:off x="3527425" y="1939925"/>
            <a:ext cx="73025"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Овал 17">
            <a:extLst>
              <a:ext uri="{FF2B5EF4-FFF2-40B4-BE49-F238E27FC236}">
                <a16:creationId xmlns:a16="http://schemas.microsoft.com/office/drawing/2014/main" id="{FE60F23F-78E6-4317-8339-6A958AC2030A}"/>
              </a:ext>
            </a:extLst>
          </p:cNvPr>
          <p:cNvSpPr/>
          <p:nvPr/>
        </p:nvSpPr>
        <p:spPr>
          <a:xfrm>
            <a:off x="3311525" y="1616075"/>
            <a:ext cx="73025"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Овал 18">
            <a:extLst>
              <a:ext uri="{FF2B5EF4-FFF2-40B4-BE49-F238E27FC236}">
                <a16:creationId xmlns:a16="http://schemas.microsoft.com/office/drawing/2014/main" id="{52140738-B618-4510-95FD-468F8711B5E9}"/>
              </a:ext>
            </a:extLst>
          </p:cNvPr>
          <p:cNvSpPr/>
          <p:nvPr/>
        </p:nvSpPr>
        <p:spPr>
          <a:xfrm>
            <a:off x="3711575" y="1700213"/>
            <a:ext cx="71438"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0" name="Овал 19">
            <a:extLst>
              <a:ext uri="{FF2B5EF4-FFF2-40B4-BE49-F238E27FC236}">
                <a16:creationId xmlns:a16="http://schemas.microsoft.com/office/drawing/2014/main" id="{9FCEF4E4-0B5C-4194-A1C2-6F6854682DCD}"/>
              </a:ext>
            </a:extLst>
          </p:cNvPr>
          <p:cNvSpPr/>
          <p:nvPr/>
        </p:nvSpPr>
        <p:spPr>
          <a:xfrm>
            <a:off x="3563938" y="1700213"/>
            <a:ext cx="71437"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Овал 20">
            <a:extLst>
              <a:ext uri="{FF2B5EF4-FFF2-40B4-BE49-F238E27FC236}">
                <a16:creationId xmlns:a16="http://schemas.microsoft.com/office/drawing/2014/main" id="{D2DD9C64-57CB-4A51-BC8C-BD8D13E2F432}"/>
              </a:ext>
            </a:extLst>
          </p:cNvPr>
          <p:cNvSpPr/>
          <p:nvPr/>
        </p:nvSpPr>
        <p:spPr>
          <a:xfrm>
            <a:off x="3635375" y="1844675"/>
            <a:ext cx="73025"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Овал 21">
            <a:extLst>
              <a:ext uri="{FF2B5EF4-FFF2-40B4-BE49-F238E27FC236}">
                <a16:creationId xmlns:a16="http://schemas.microsoft.com/office/drawing/2014/main" id="{B95A3F52-5CF6-4EE7-9B3B-4C111F417D90}"/>
              </a:ext>
            </a:extLst>
          </p:cNvPr>
          <p:cNvSpPr/>
          <p:nvPr/>
        </p:nvSpPr>
        <p:spPr>
          <a:xfrm>
            <a:off x="3348038" y="1852613"/>
            <a:ext cx="71437" cy="714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Овал 22">
            <a:extLst>
              <a:ext uri="{FF2B5EF4-FFF2-40B4-BE49-F238E27FC236}">
                <a16:creationId xmlns:a16="http://schemas.microsoft.com/office/drawing/2014/main" id="{FEEDAFFD-4C10-48BB-9AB7-F8B54715F083}"/>
              </a:ext>
            </a:extLst>
          </p:cNvPr>
          <p:cNvSpPr/>
          <p:nvPr/>
        </p:nvSpPr>
        <p:spPr>
          <a:xfrm>
            <a:off x="5543550" y="2503488"/>
            <a:ext cx="71438"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Овал 23">
            <a:extLst>
              <a:ext uri="{FF2B5EF4-FFF2-40B4-BE49-F238E27FC236}">
                <a16:creationId xmlns:a16="http://schemas.microsoft.com/office/drawing/2014/main" id="{D06F5A41-D0E0-4F2E-A174-EB72616D2455}"/>
              </a:ext>
            </a:extLst>
          </p:cNvPr>
          <p:cNvSpPr/>
          <p:nvPr/>
        </p:nvSpPr>
        <p:spPr>
          <a:xfrm>
            <a:off x="5164138" y="2071688"/>
            <a:ext cx="73025" cy="714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5" name="Овал 24">
            <a:extLst>
              <a:ext uri="{FF2B5EF4-FFF2-40B4-BE49-F238E27FC236}">
                <a16:creationId xmlns:a16="http://schemas.microsoft.com/office/drawing/2014/main" id="{5B28C39B-3B83-47D1-B7B0-23D6F082F823}"/>
              </a:ext>
            </a:extLst>
          </p:cNvPr>
          <p:cNvSpPr/>
          <p:nvPr/>
        </p:nvSpPr>
        <p:spPr>
          <a:xfrm>
            <a:off x="5507038" y="2119313"/>
            <a:ext cx="71437"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6" name="Овал 25">
            <a:extLst>
              <a:ext uri="{FF2B5EF4-FFF2-40B4-BE49-F238E27FC236}">
                <a16:creationId xmlns:a16="http://schemas.microsoft.com/office/drawing/2014/main" id="{A51841D0-725F-4CE7-97AC-2CCF8338A140}"/>
              </a:ext>
            </a:extLst>
          </p:cNvPr>
          <p:cNvSpPr/>
          <p:nvPr/>
        </p:nvSpPr>
        <p:spPr>
          <a:xfrm>
            <a:off x="5345113" y="2746375"/>
            <a:ext cx="73025"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Овал 26">
            <a:extLst>
              <a:ext uri="{FF2B5EF4-FFF2-40B4-BE49-F238E27FC236}">
                <a16:creationId xmlns:a16="http://schemas.microsoft.com/office/drawing/2014/main" id="{A603D7D5-1449-4A4C-8429-3C5F952C4DCD}"/>
              </a:ext>
            </a:extLst>
          </p:cNvPr>
          <p:cNvSpPr/>
          <p:nvPr/>
        </p:nvSpPr>
        <p:spPr>
          <a:xfrm>
            <a:off x="4932363" y="2416175"/>
            <a:ext cx="71437"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8" name="Овал 27">
            <a:extLst>
              <a:ext uri="{FF2B5EF4-FFF2-40B4-BE49-F238E27FC236}">
                <a16:creationId xmlns:a16="http://schemas.microsoft.com/office/drawing/2014/main" id="{B816DCA7-7A12-4F63-9996-96D454DD322F}"/>
              </a:ext>
            </a:extLst>
          </p:cNvPr>
          <p:cNvSpPr/>
          <p:nvPr/>
        </p:nvSpPr>
        <p:spPr>
          <a:xfrm>
            <a:off x="5245100" y="2432050"/>
            <a:ext cx="73025" cy="71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Овал 28">
            <a:extLst>
              <a:ext uri="{FF2B5EF4-FFF2-40B4-BE49-F238E27FC236}">
                <a16:creationId xmlns:a16="http://schemas.microsoft.com/office/drawing/2014/main" id="{72B51A27-C9AB-4FD9-B44D-F277D1403537}"/>
              </a:ext>
            </a:extLst>
          </p:cNvPr>
          <p:cNvSpPr/>
          <p:nvPr/>
        </p:nvSpPr>
        <p:spPr>
          <a:xfrm>
            <a:off x="1076325" y="2708275"/>
            <a:ext cx="71438"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0" name="Овал 29">
            <a:extLst>
              <a:ext uri="{FF2B5EF4-FFF2-40B4-BE49-F238E27FC236}">
                <a16:creationId xmlns:a16="http://schemas.microsoft.com/office/drawing/2014/main" id="{DD49C45F-6162-43E4-AD4C-7CA8ADCEFF2D}"/>
              </a:ext>
            </a:extLst>
          </p:cNvPr>
          <p:cNvSpPr/>
          <p:nvPr/>
        </p:nvSpPr>
        <p:spPr>
          <a:xfrm>
            <a:off x="7812088" y="2524125"/>
            <a:ext cx="73025"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1" name="Овал 30">
            <a:extLst>
              <a:ext uri="{FF2B5EF4-FFF2-40B4-BE49-F238E27FC236}">
                <a16:creationId xmlns:a16="http://schemas.microsoft.com/office/drawing/2014/main" id="{6A2EE1B7-6A9F-4A20-9BFE-CF0CD42B799A}"/>
              </a:ext>
            </a:extLst>
          </p:cNvPr>
          <p:cNvSpPr/>
          <p:nvPr/>
        </p:nvSpPr>
        <p:spPr>
          <a:xfrm>
            <a:off x="7885113" y="1716088"/>
            <a:ext cx="71437"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2" name="Овал 31">
            <a:extLst>
              <a:ext uri="{FF2B5EF4-FFF2-40B4-BE49-F238E27FC236}">
                <a16:creationId xmlns:a16="http://schemas.microsoft.com/office/drawing/2014/main" id="{2AC64C1B-649C-468D-9EAF-0DD3615C0A42}"/>
              </a:ext>
            </a:extLst>
          </p:cNvPr>
          <p:cNvSpPr/>
          <p:nvPr/>
        </p:nvSpPr>
        <p:spPr>
          <a:xfrm>
            <a:off x="6659563" y="2576513"/>
            <a:ext cx="73025" cy="714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3" name="Овал 32">
            <a:extLst>
              <a:ext uri="{FF2B5EF4-FFF2-40B4-BE49-F238E27FC236}">
                <a16:creationId xmlns:a16="http://schemas.microsoft.com/office/drawing/2014/main" id="{B0B8C22E-FB60-4C2D-AE9D-63F72043A40C}"/>
              </a:ext>
            </a:extLst>
          </p:cNvPr>
          <p:cNvSpPr/>
          <p:nvPr/>
        </p:nvSpPr>
        <p:spPr>
          <a:xfrm>
            <a:off x="6948488" y="1468438"/>
            <a:ext cx="71437" cy="714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Овал 33">
            <a:extLst>
              <a:ext uri="{FF2B5EF4-FFF2-40B4-BE49-F238E27FC236}">
                <a16:creationId xmlns:a16="http://schemas.microsoft.com/office/drawing/2014/main" id="{622F482F-6389-4A19-9F94-E7657AEEA431}"/>
              </a:ext>
            </a:extLst>
          </p:cNvPr>
          <p:cNvSpPr/>
          <p:nvPr/>
        </p:nvSpPr>
        <p:spPr>
          <a:xfrm>
            <a:off x="7416800" y="3081338"/>
            <a:ext cx="71438" cy="730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12322" name="TextBox 9">
            <a:extLst>
              <a:ext uri="{FF2B5EF4-FFF2-40B4-BE49-F238E27FC236}">
                <a16:creationId xmlns:a16="http://schemas.microsoft.com/office/drawing/2014/main" id="{19A1706A-66EA-4567-95B9-79AD4DDEAE94}"/>
              </a:ext>
            </a:extLst>
          </p:cNvPr>
          <p:cNvSpPr txBox="1">
            <a:spLocks noChangeArrowheads="1"/>
          </p:cNvSpPr>
          <p:nvPr/>
        </p:nvSpPr>
        <p:spPr bwMode="auto">
          <a:xfrm>
            <a:off x="365125" y="188640"/>
            <a:ext cx="77057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2800" b="1" i="1"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rPr>
              <a:t> </a:t>
            </a:r>
            <a:r>
              <a:rPr kumimoji="0" lang="kk-KZ" altLang="ru-RU" sz="2800" b="1" i="1"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rPr>
              <a:t>Талдау нәтижелерінің дұрыстығы және талғампаздығы</a:t>
            </a:r>
            <a:endParaRPr kumimoji="0" lang="ru-RU" altLang="ru-RU" sz="2800" b="1" i="1" u="none" strike="noStrike" kern="120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96CE84C-B0F0-44A5-834F-7330BFF7CEEF}"/>
              </a:ext>
            </a:extLst>
          </p:cNvPr>
          <p:cNvSpPr>
            <a:spLocks noGrp="1"/>
          </p:cNvSpPr>
          <p:nvPr>
            <p:ph sz="quarter" idx="1"/>
          </p:nvPr>
        </p:nvSpPr>
        <p:spPr>
          <a:xfrm>
            <a:off x="457200" y="332656"/>
            <a:ext cx="8075240" cy="6141296"/>
          </a:xfrm>
        </p:spPr>
        <p:txBody>
          <a:bodyPr>
            <a:normAutofit fontScale="92500" lnSpcReduction="200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Талдау нәтижелерінің талғампаздығы және оны статистикалық бағалау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Қателік кездейсоқ шама арқылы өрнектеледі. Кездейсоқ шама зерттеу нәтижелері, ол тәжірибе орындау арқылы алынатын сандық сипаттама. Оған көптеген факторлар әсер етеді, зерттелетін объекттің жеке ерекшеліктері де ескерілуі қажет. Зерттеу нәтижелері кездейсоқ шама болғандықтан аналитикалық химияда оның қаншалықты дұрыстығын айқындау үшін ықтималдық теориясына негізделген статистикалық  әдіс қолданылады.</a:t>
            </a:r>
            <a:endParaRPr lang="ru-RU" sz="2000" dirty="0">
              <a:effectLst/>
              <a:latin typeface="Times New Roman" panose="02020603050405020304" pitchFamily="18" charset="0"/>
              <a:ea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Практикада кездейсоқ шаманы анықтау үшін зерттеу нәтижелері қолданылады. Тәжірибеде алынған нәтижелер x</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x</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x</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n</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мәндері арқылы өрнектеледі. Параллельді анықтау дегеніміз бір сынамадан бірнеше нәтиже алу. Осындай мәндерді қолдана отырып талдау нәтижелерінің сенімді интервалын анықтауға болады. Ол үшін төмендегі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1 -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кестедегі теңдіктерді қолдану арқылы есептеулер жүргізу керек. Сенімді интервал үшін қажет Стьюдент коэффициенті (t – критерий) (2-кесте) қажет болады, оны анықтау үшін f = n -1 алынады.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ECE0907-8824-4EBC-BF5B-5E23E3F3ABBB}"/>
              </a:ext>
            </a:extLst>
          </p:cNvPr>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6F87789-79C0-4369-89FF-5E19A7612EE5}" type="slidenum">
              <a:rPr kumimoji="0" lang="ru-RU"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ru-RU"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25433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1B222F4C-4A65-4649-B12F-3413ABE85B56}"/>
              </a:ext>
            </a:extLst>
          </p:cNvPr>
          <p:cNvPicPr>
            <a:picLocks noGrp="1" noChangeAspect="1"/>
          </p:cNvPicPr>
          <p:nvPr>
            <p:ph sz="quarter" idx="1"/>
          </p:nvPr>
        </p:nvPicPr>
        <p:blipFill>
          <a:blip r:embed="rId2"/>
          <a:stretch>
            <a:fillRect/>
          </a:stretch>
        </p:blipFill>
        <p:spPr>
          <a:xfrm>
            <a:off x="611560" y="116632"/>
            <a:ext cx="7848871" cy="6357193"/>
          </a:xfrm>
          <a:prstGeom prst="rect">
            <a:avLst/>
          </a:prstGeom>
        </p:spPr>
      </p:pic>
      <p:sp>
        <p:nvSpPr>
          <p:cNvPr id="4" name="Номер слайда 3">
            <a:extLst>
              <a:ext uri="{FF2B5EF4-FFF2-40B4-BE49-F238E27FC236}">
                <a16:creationId xmlns:a16="http://schemas.microsoft.com/office/drawing/2014/main" id="{5141D606-205B-4CAF-89E2-19380D8D977C}"/>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397634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2A0A7974-4C28-4D23-AC7E-A39EC751E4E8}"/>
                  </a:ext>
                </a:extLst>
              </p:cNvPr>
              <p:cNvSpPr>
                <a:spLocks noGrp="1"/>
              </p:cNvSpPr>
              <p:nvPr>
                <p:ph sz="quarter" idx="1"/>
              </p:nvPr>
            </p:nvSpPr>
            <p:spPr>
              <a:xfrm>
                <a:off x="457200" y="188640"/>
                <a:ext cx="8147248" cy="6285312"/>
              </a:xfrm>
            </p:spPr>
            <p:txBody>
              <a:bodyPr>
                <a:normAutofit fontScale="77500" lnSpcReduction="20000"/>
              </a:bodyPr>
              <a:lstStyle/>
              <a:p>
                <a:pPr marL="0" indent="0" algn="ctr">
                  <a:lnSpc>
                    <a:spcPct val="107000"/>
                  </a:lnSpc>
                  <a:spcAft>
                    <a:spcPts val="800"/>
                  </a:spcAft>
                  <a:buNone/>
                </a:pPr>
                <a:r>
                  <a:rPr lang="kk-KZ" sz="2800" b="1" i="1" dirty="0">
                    <a:effectLst/>
                    <a:latin typeface="Times New Roman" panose="02020603050405020304" pitchFamily="18" charset="0"/>
                    <a:ea typeface="Calibri" panose="020F0502020204030204" pitchFamily="34" charset="0"/>
                    <a:cs typeface="Times New Roman" panose="02020603050405020304" pitchFamily="18" charset="0"/>
                  </a:rPr>
                  <a:t>Күрделі қателерді анықтау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Талдау барсында күрделі қате кетуі ықтимал, ол зерттеу нәтижесіне кедергі келтіреді, сондықтан оны анықтап, нәтижеден алып тастау керек. Күрделі қатені анықтау үшін эксперименттік Q – критерийді (Диксон тесті) анықтайды. Ол үшін алынған мәліметтерді бір қатарда өсу бағытта орналастырады да, мына теңдік бойынша Q – критерийді есептейді: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8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800" i="1">
                              <a:effectLst/>
                              <a:latin typeface="Cambria Math" panose="02040503050406030204" pitchFamily="18" charset="0"/>
                              <a:ea typeface="Calibri" panose="020F0502020204030204" pitchFamily="34" charset="0"/>
                              <a:cs typeface="Times New Roman" panose="02020603050405020304" pitchFamily="18" charset="0"/>
                            </a:rPr>
                            <m:t>эксп</m:t>
                          </m:r>
                        </m:sub>
                      </m:sSub>
                      <m:r>
                        <a:rPr lang="en-US" sz="2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kk-KZ" sz="2800" i="1">
                                  <a:effectLst/>
                                  <a:latin typeface="Cambria Math" panose="02040503050406030204" pitchFamily="18" charset="0"/>
                                  <a:ea typeface="Calibri" panose="020F0502020204030204" pitchFamily="34" charset="0"/>
                                  <a:cs typeface="Times New Roman" panose="02020603050405020304" pitchFamily="18" charset="0"/>
                                </a:rPr>
                                <m:t>қате</m:t>
                              </m:r>
                            </m:sub>
                          </m:sSub>
                          <m:r>
                            <a:rPr lang="kk-KZ" sz="2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kk-KZ" sz="2800" i="1">
                                  <a:effectLst/>
                                  <a:latin typeface="Cambria Math" panose="02040503050406030204" pitchFamily="18" charset="0"/>
                                  <a:ea typeface="Calibri" panose="020F0502020204030204" pitchFamily="34" charset="0"/>
                                  <a:cs typeface="Times New Roman" panose="02020603050405020304" pitchFamily="18" charset="0"/>
                                </a:rPr>
                                <m:t>жанындағы</m:t>
                              </m:r>
                            </m:sub>
                          </m:sSub>
                        </m:num>
                        <m:den>
                          <m:sSub>
                            <m:sSub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sz="2800" i="1">
                                  <a:effectLst/>
                                  <a:latin typeface="Cambria Math" panose="02040503050406030204" pitchFamily="18" charset="0"/>
                                  <a:ea typeface="Calibri" panose="020F0502020204030204" pitchFamily="34" charset="0"/>
                                  <a:cs typeface="Times New Roman" panose="02020603050405020304" pitchFamily="18" charset="0"/>
                                </a:rPr>
                                <m:t>𝑚𝑎𝑥</m:t>
                              </m:r>
                            </m:sub>
                          </m:sSub>
                          <m:r>
                            <a:rPr lang="en-US" sz="2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sz="2800" i="1">
                                  <a:effectLst/>
                                  <a:latin typeface="Cambria Math" panose="02040503050406030204" pitchFamily="18" charset="0"/>
                                  <a:ea typeface="Calibri" panose="020F0502020204030204" pitchFamily="34" charset="0"/>
                                  <a:cs typeface="Times New Roman" panose="02020603050405020304" pitchFamily="18" charset="0"/>
                                </a:rPr>
                                <m:t>𝑚𝑖𝑛</m:t>
                              </m:r>
                            </m:sub>
                          </m:sSub>
                        </m:den>
                      </m:f>
                    </m:oMath>
                  </m:oMathPara>
                </a14:m>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мұнда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қ</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қате деп есептелетін сан;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ж</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оның қасында орналасқан сан;</a:t>
                </a: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𝑚𝑎𝑥</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𝑚𝑖𝑛</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ең үлкен және ең кіші сандар.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Есептелген Q</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эксп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теориялық Q</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тео</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критериймен салыстырады, егер де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Q</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эксп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&gt; Q</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теор</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онда анализде қате деп алынған сан шыныменде қате деп табылады да, ары қарай есептеулерде қолданылмайды.</a:t>
                </a: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Қателерді есептеу барысында қолданылатын Q-критерий және стьюдент коэффициент t-критерийлердің теориялық мәндері төмендегі 2 - кестеде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2A0A7974-4C28-4D23-AC7E-A39EC751E4E8}"/>
                  </a:ext>
                </a:extLst>
              </p:cNvPr>
              <p:cNvSpPr>
                <a:spLocks noGrp="1" noRot="1" noChangeAspect="1" noMove="1" noResize="1" noEditPoints="1" noAdjustHandles="1" noChangeArrowheads="1" noChangeShapeType="1" noTextEdit="1"/>
              </p:cNvSpPr>
              <p:nvPr>
                <p:ph sz="quarter" idx="1"/>
              </p:nvPr>
            </p:nvSpPr>
            <p:spPr>
              <a:xfrm>
                <a:off x="457200" y="188640"/>
                <a:ext cx="8147248" cy="6285312"/>
              </a:xfrm>
              <a:blipFill>
                <a:blip r:embed="rId2"/>
                <a:stretch>
                  <a:fillRect l="-674" t="-1455" r="-674"/>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33851C45-1C46-48F4-B6D8-0D8967CC116A}"/>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2036412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1DE319AE-1D4F-4AD6-84AB-98D2AC1692D0}"/>
              </a:ext>
            </a:extLst>
          </p:cNvPr>
          <p:cNvPicPr>
            <a:picLocks noGrp="1" noChangeAspect="1"/>
          </p:cNvPicPr>
          <p:nvPr>
            <p:ph sz="quarter" idx="1"/>
          </p:nvPr>
        </p:nvPicPr>
        <p:blipFill>
          <a:blip r:embed="rId2"/>
          <a:stretch>
            <a:fillRect/>
          </a:stretch>
        </p:blipFill>
        <p:spPr>
          <a:xfrm>
            <a:off x="323527" y="692696"/>
            <a:ext cx="8280921" cy="5688632"/>
          </a:xfrm>
          <a:prstGeom prst="rect">
            <a:avLst/>
          </a:prstGeom>
        </p:spPr>
      </p:pic>
      <p:sp>
        <p:nvSpPr>
          <p:cNvPr id="4" name="Номер слайда 3">
            <a:extLst>
              <a:ext uri="{FF2B5EF4-FFF2-40B4-BE49-F238E27FC236}">
                <a16:creationId xmlns:a16="http://schemas.microsoft.com/office/drawing/2014/main" id="{F2C84DB7-4211-4CCE-89D1-A5726D6E784E}"/>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3051412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621B79AC-DA5B-4276-BF2B-015E32214DD8}"/>
              </a:ext>
            </a:extLst>
          </p:cNvPr>
          <p:cNvPicPr>
            <a:picLocks noGrp="1" noChangeAspect="1"/>
          </p:cNvPicPr>
          <p:nvPr>
            <p:ph sz="quarter" idx="1"/>
          </p:nvPr>
        </p:nvPicPr>
        <p:blipFill>
          <a:blip r:embed="rId2"/>
          <a:stretch>
            <a:fillRect/>
          </a:stretch>
        </p:blipFill>
        <p:spPr>
          <a:xfrm>
            <a:off x="611560" y="548680"/>
            <a:ext cx="7848872" cy="5760640"/>
          </a:xfrm>
          <a:prstGeom prst="rect">
            <a:avLst/>
          </a:prstGeom>
        </p:spPr>
      </p:pic>
      <p:sp>
        <p:nvSpPr>
          <p:cNvPr id="4" name="Номер слайда 3">
            <a:extLst>
              <a:ext uri="{FF2B5EF4-FFF2-40B4-BE49-F238E27FC236}">
                <a16:creationId xmlns:a16="http://schemas.microsoft.com/office/drawing/2014/main" id="{D3F5E068-8DAB-4862-A9F0-7D9F2867078B}"/>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692566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A6FA57C2-024A-4445-BDB9-AFA3F660215B}"/>
              </a:ext>
            </a:extLst>
          </p:cNvPr>
          <p:cNvPicPr>
            <a:picLocks noGrp="1" noChangeAspect="1"/>
          </p:cNvPicPr>
          <p:nvPr>
            <p:ph sz="quarter" idx="1"/>
          </p:nvPr>
        </p:nvPicPr>
        <p:blipFill>
          <a:blip r:embed="rId2"/>
          <a:stretch>
            <a:fillRect/>
          </a:stretch>
        </p:blipFill>
        <p:spPr>
          <a:xfrm>
            <a:off x="405384" y="404664"/>
            <a:ext cx="8055048" cy="6120680"/>
          </a:xfrm>
        </p:spPr>
      </p:pic>
      <p:sp>
        <p:nvSpPr>
          <p:cNvPr id="4" name="Номер слайда 3">
            <a:extLst>
              <a:ext uri="{FF2B5EF4-FFF2-40B4-BE49-F238E27FC236}">
                <a16:creationId xmlns:a16="http://schemas.microsoft.com/office/drawing/2014/main" id="{1CB7CB59-456A-4E9A-B9FF-79E8C44188FB}"/>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4128416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D049538E-7DF6-4A67-84C8-75FA477C53E9}"/>
              </a:ext>
            </a:extLst>
          </p:cNvPr>
          <p:cNvPicPr>
            <a:picLocks noGrp="1" noChangeAspect="1"/>
          </p:cNvPicPr>
          <p:nvPr>
            <p:ph sz="quarter" idx="1"/>
          </p:nvPr>
        </p:nvPicPr>
        <p:blipFill>
          <a:blip r:embed="rId2"/>
          <a:stretch>
            <a:fillRect/>
          </a:stretch>
        </p:blipFill>
        <p:spPr>
          <a:xfrm>
            <a:off x="539553" y="404664"/>
            <a:ext cx="7920880" cy="6192688"/>
          </a:xfrm>
        </p:spPr>
      </p:pic>
      <p:sp>
        <p:nvSpPr>
          <p:cNvPr id="4" name="Номер слайда 3">
            <a:extLst>
              <a:ext uri="{FF2B5EF4-FFF2-40B4-BE49-F238E27FC236}">
                <a16:creationId xmlns:a16="http://schemas.microsoft.com/office/drawing/2014/main" id="{5FAE3566-3379-4C96-B1B0-2AF045B0F3A5}"/>
              </a:ext>
            </a:extLst>
          </p:cNvPr>
          <p:cNvSpPr>
            <a:spLocks noGrp="1"/>
          </p:cNvSpPr>
          <p:nvPr>
            <p:ph type="sldNum" sz="quarter" idx="15"/>
          </p:nvPr>
        </p:nvSpPr>
        <p:spPr/>
        <p:txBody>
          <a:bodyPr/>
          <a:lstStyle/>
          <a:p>
            <a:fld id="{D6F87789-79C0-4369-89FF-5E19A7612EE5}" type="slidenum">
              <a:rPr lang="ru-RU" smtClean="0"/>
              <a:pPr/>
              <a:t>17</a:t>
            </a:fld>
            <a:endParaRPr lang="ru-RU"/>
          </a:p>
        </p:txBody>
      </p:sp>
    </p:spTree>
    <p:extLst>
      <p:ext uri="{BB962C8B-B14F-4D97-AF65-F5344CB8AC3E}">
        <p14:creationId xmlns:p14="http://schemas.microsoft.com/office/powerpoint/2010/main" val="216234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2C3DE9-DB16-4A08-A986-DEC36BDA41A9}"/>
              </a:ext>
            </a:extLst>
          </p:cNvPr>
          <p:cNvSpPr>
            <a:spLocks noGrp="1"/>
          </p:cNvSpPr>
          <p:nvPr>
            <p:ph sz="quarter" idx="1"/>
          </p:nvPr>
        </p:nvSpPr>
        <p:spPr>
          <a:xfrm>
            <a:off x="457200" y="332656"/>
            <a:ext cx="7931224" cy="6141296"/>
          </a:xfrm>
        </p:spPr>
        <p:txBody>
          <a:bodyPr>
            <a:normAutofit fontScale="92500"/>
          </a:bodyPr>
          <a:lstStyle/>
          <a:p>
            <a:pPr indent="0" algn="just" fontAlgn="base">
              <a:buNone/>
            </a:pPr>
            <a:r>
              <a:rPr lang="kk-KZ" sz="2400" kern="1200" dirty="0">
                <a:solidFill>
                  <a:srgbClr val="000000"/>
                </a:solidFill>
                <a:effectLst/>
                <a:latin typeface="Times New Roman" panose="02020603050405020304" pitchFamily="18" charset="0"/>
                <a:ea typeface="+mn-ea"/>
              </a:rPr>
              <a:t>	</a:t>
            </a:r>
            <a:r>
              <a:rPr lang="kk-KZ" sz="3200" kern="1200" dirty="0">
                <a:solidFill>
                  <a:srgbClr val="000000"/>
                </a:solidFill>
                <a:effectLst/>
                <a:latin typeface="Times New Roman" panose="02020603050405020304" pitchFamily="18" charset="0"/>
                <a:cs typeface="Times New Roman" panose="02020603050405020304" pitchFamily="18" charset="0"/>
              </a:rPr>
              <a:t>Белгісіз сенімділік деңгейімен орындалған химиялық талдау нәтижесінің ешқандай ғылыми және практикалық маңыздылығы болмайды.</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fontAlgn="base">
              <a:buNone/>
            </a:pPr>
            <a:r>
              <a:rPr lang="kk-KZ" sz="3200" kern="1200" dirty="0">
                <a:solidFill>
                  <a:srgbClr val="000000"/>
                </a:solidFill>
                <a:effectLst/>
                <a:latin typeface="Times New Roman" panose="02020603050405020304" pitchFamily="18" charset="0"/>
                <a:cs typeface="Times New Roman" panose="02020603050405020304" pitchFamily="18" charset="0"/>
              </a:rPr>
              <a:t>	Кез-келген өлшеу нәтижесінде әрқашан да қате болады.</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fontAlgn="base">
              <a:buNone/>
            </a:pPr>
            <a:r>
              <a:rPr lang="kk-KZ" sz="3200"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Қате – талдаудың </a:t>
            </a:r>
            <a:r>
              <a:rPr lang="kk-KZ" sz="3200" kern="1200" dirty="0">
                <a:solidFill>
                  <a:srgbClr val="000000"/>
                </a:solidFill>
                <a:effectLst/>
                <a:latin typeface="Times New Roman" panose="02020603050405020304" pitchFamily="18" charset="0"/>
                <a:cs typeface="Times New Roman" panose="02020603050405020304" pitchFamily="18" charset="0"/>
              </a:rPr>
              <a:t>өлшенген шама мәні мен шын (нақты) мәні </a:t>
            </a:r>
            <a:r>
              <a:rPr lang="kk-KZ" sz="3200"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арасындағы кез-келген айырмашылықты көрсететін өлшеу нәтижесі. </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3200"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Метрология – бұл өлшеу, әдістер мен өлшеуіш құралдар өлшемдері туралы ғылым (мәліметтерді өңдеу туралы ғылым).</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4C815CA-7DDF-4533-B516-2BE937CC3149}"/>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433234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96CE84C-B0F0-44A5-834F-7330BFF7CEEF}"/>
              </a:ext>
            </a:extLst>
          </p:cNvPr>
          <p:cNvSpPr>
            <a:spLocks noGrp="1"/>
          </p:cNvSpPr>
          <p:nvPr>
            <p:ph sz="quarter" idx="1"/>
          </p:nvPr>
        </p:nvSpPr>
        <p:spPr>
          <a:xfrm>
            <a:off x="457200" y="188640"/>
            <a:ext cx="8147248" cy="6285312"/>
          </a:xfrm>
        </p:spPr>
        <p:txBody>
          <a:bodyPr>
            <a:normAutofit fontScale="92500" lnSpcReduction="20000"/>
          </a:bodyPr>
          <a:lstStyle/>
          <a:p>
            <a:pPr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3000" b="1" dirty="0">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Қателіктердің жіктелуі</a:t>
            </a:r>
          </a:p>
          <a:p>
            <a:pPr marL="342900" lvl="0" indent="-342900" algn="just" fontAlgn="base">
              <a:buFont typeface="+mj-lt"/>
              <a:buAutoNum type="arabicParenR"/>
              <a:tabLst>
                <a:tab pos="768985" algn="l"/>
              </a:tabLst>
            </a:pPr>
            <a:r>
              <a:rPr lang="kk-KZ" sz="3000" kern="1200" dirty="0">
                <a:solidFill>
                  <a:srgbClr val="000000"/>
                </a:solidFill>
                <a:effectLst/>
                <a:latin typeface="Times New Roman" panose="02020603050405020304" pitchFamily="18" charset="0"/>
                <a:ea typeface="+mn-ea"/>
              </a:rPr>
              <a:t>Өрнектелу тәсілі бойынша – </a:t>
            </a:r>
            <a:r>
              <a:rPr lang="kk-KZ" sz="3000" i="1" kern="1200" dirty="0">
                <a:effectLst/>
                <a:latin typeface="Times New Roman" panose="02020603050405020304" pitchFamily="18" charset="0"/>
                <a:ea typeface="+mn-ea"/>
              </a:rPr>
              <a:t>абсолютті және салыстырмалы</a:t>
            </a:r>
            <a:r>
              <a:rPr lang="kk-KZ" sz="3000" kern="1200" dirty="0">
                <a:effectLst/>
                <a:latin typeface="Times New Roman" panose="02020603050405020304" pitchFamily="18" charset="0"/>
                <a:ea typeface="+mn-ea"/>
              </a:rPr>
              <a:t>.</a:t>
            </a:r>
            <a:endParaRPr lang="ru-RU" sz="3000" dirty="0">
              <a:effectLst/>
              <a:latin typeface="Times New Roman" panose="02020603050405020304" pitchFamily="18" charset="0"/>
              <a:ea typeface="Times New Roman" panose="02020603050405020304" pitchFamily="18" charset="0"/>
            </a:endParaRPr>
          </a:p>
          <a:p>
            <a:pPr marL="342900" lvl="0" indent="-342900" algn="just" fontAlgn="base">
              <a:buFont typeface="+mj-lt"/>
              <a:buAutoNum type="arabicParenR"/>
              <a:tabLst>
                <a:tab pos="768985" algn="l"/>
              </a:tabLst>
            </a:pPr>
            <a:r>
              <a:rPr lang="kk-KZ" sz="3000" kern="1200" dirty="0">
                <a:solidFill>
                  <a:srgbClr val="000000"/>
                </a:solidFill>
                <a:effectLst/>
                <a:latin typeface="Times New Roman" panose="02020603050405020304" pitchFamily="18" charset="0"/>
                <a:ea typeface="+mn-ea"/>
              </a:rPr>
              <a:t>Өлшеу нәтижесінің шын мәннен қатты үлкен немесе кіші мәнге ауытқуына байланысты – </a:t>
            </a:r>
            <a:r>
              <a:rPr lang="kk-KZ" sz="3000" i="1" kern="1200" dirty="0">
                <a:solidFill>
                  <a:srgbClr val="000000"/>
                </a:solidFill>
                <a:effectLst/>
                <a:latin typeface="Times New Roman" panose="02020603050405020304" pitchFamily="18" charset="0"/>
                <a:ea typeface="+mn-ea"/>
              </a:rPr>
              <a:t>оң және теріс</a:t>
            </a:r>
            <a:r>
              <a:rPr lang="kk-KZ" sz="3000" kern="1200" dirty="0">
                <a:solidFill>
                  <a:srgbClr val="000000"/>
                </a:solidFill>
                <a:effectLst/>
                <a:latin typeface="Times New Roman" panose="02020603050405020304" pitchFamily="18" charset="0"/>
                <a:ea typeface="+mn-ea"/>
              </a:rPr>
              <a:t>.</a:t>
            </a:r>
            <a:endParaRPr lang="ru-RU" sz="3000" dirty="0">
              <a:effectLst/>
              <a:latin typeface="Times New Roman" panose="02020603050405020304" pitchFamily="18" charset="0"/>
              <a:ea typeface="Times New Roman" panose="02020603050405020304" pitchFamily="18" charset="0"/>
            </a:endParaRPr>
          </a:p>
          <a:p>
            <a:pPr marL="342900" lvl="0" indent="-342900" algn="just" fontAlgn="base">
              <a:buFont typeface="+mj-lt"/>
              <a:buAutoNum type="arabicParenR"/>
              <a:tabLst>
                <a:tab pos="768985" algn="l"/>
              </a:tabLst>
            </a:pPr>
            <a:r>
              <a:rPr lang="kk-KZ" sz="3000" kern="1200" dirty="0">
                <a:solidFill>
                  <a:srgbClr val="000000"/>
                </a:solidFill>
                <a:effectLst/>
                <a:latin typeface="Times New Roman" panose="02020603050405020304" pitchFamily="18" charset="0"/>
                <a:ea typeface="+mn-ea"/>
              </a:rPr>
              <a:t>Қате мен өлшенген шама арасындағы байланыс түрі бойынша </a:t>
            </a:r>
            <a:r>
              <a:rPr lang="kk-KZ" sz="3000" i="1" kern="1200" dirty="0">
                <a:solidFill>
                  <a:srgbClr val="000000"/>
                </a:solidFill>
                <a:effectLst/>
                <a:latin typeface="Times New Roman" panose="02020603050405020304" pitchFamily="18" charset="0"/>
                <a:ea typeface="+mn-ea"/>
              </a:rPr>
              <a:t>тұрақты және пропорционалды.</a:t>
            </a:r>
            <a:r>
              <a:rPr lang="kk-KZ" sz="3000" kern="1200" dirty="0">
                <a:solidFill>
                  <a:srgbClr val="000000"/>
                </a:solidFill>
                <a:effectLst/>
                <a:latin typeface="Times New Roman" panose="02020603050405020304" pitchFamily="18" charset="0"/>
                <a:ea typeface="+mn-ea"/>
              </a:rPr>
              <a:t> </a:t>
            </a:r>
            <a:endParaRPr lang="ru-RU" sz="3000" dirty="0">
              <a:effectLst/>
              <a:latin typeface="Times New Roman" panose="02020603050405020304" pitchFamily="18" charset="0"/>
              <a:ea typeface="Times New Roman" panose="02020603050405020304" pitchFamily="18" charset="0"/>
            </a:endParaRPr>
          </a:p>
          <a:p>
            <a:pPr marL="342900" lvl="0" indent="-342900" algn="just" fontAlgn="base">
              <a:buFont typeface="+mj-lt"/>
              <a:buAutoNum type="arabicParenR"/>
              <a:tabLst>
                <a:tab pos="768985" algn="l"/>
              </a:tabLst>
            </a:pPr>
            <a:r>
              <a:rPr lang="kk-KZ" sz="3000" kern="1200" dirty="0">
                <a:solidFill>
                  <a:srgbClr val="000000"/>
                </a:solidFill>
                <a:effectLst/>
                <a:latin typeface="Times New Roman" panose="02020603050405020304" pitchFamily="18" charset="0"/>
                <a:ea typeface="+mn-ea"/>
              </a:rPr>
              <a:t>Қателіктер тудыратын себептердің табиғаты бойынша  - </a:t>
            </a:r>
            <a:r>
              <a:rPr lang="kk-KZ" sz="3000" i="1" kern="1200" dirty="0">
                <a:solidFill>
                  <a:srgbClr val="000000"/>
                </a:solidFill>
                <a:effectLst/>
                <a:latin typeface="Times New Roman" panose="02020603050405020304" pitchFamily="18" charset="0"/>
                <a:ea typeface="+mn-ea"/>
              </a:rPr>
              <a:t>кездейсоқ, жүйелі және күрделі (өрескел)</a:t>
            </a:r>
            <a:r>
              <a:rPr lang="kk-KZ" sz="3000" kern="1200" dirty="0">
                <a:solidFill>
                  <a:srgbClr val="000000"/>
                </a:solidFill>
                <a:effectLst/>
                <a:latin typeface="Times New Roman" panose="02020603050405020304" pitchFamily="18" charset="0"/>
                <a:ea typeface="+mn-ea"/>
              </a:rPr>
              <a:t> қателіктер.</a:t>
            </a:r>
            <a:endParaRPr lang="ru-RU" sz="3000" dirty="0">
              <a:effectLst/>
              <a:latin typeface="Times New Roman" panose="02020603050405020304" pitchFamily="18" charset="0"/>
              <a:ea typeface="Times New Roman" panose="02020603050405020304" pitchFamily="18" charset="0"/>
            </a:endParaRPr>
          </a:p>
          <a:p>
            <a:pPr marL="342900" lvl="0" indent="-342900" algn="just" fontAlgn="base">
              <a:buFont typeface="+mj-lt"/>
              <a:buAutoNum type="arabicParenR"/>
              <a:tabLst>
                <a:tab pos="768985" algn="l"/>
              </a:tabLst>
            </a:pPr>
            <a:r>
              <a:rPr lang="kk-KZ" sz="3000" kern="1200" dirty="0">
                <a:solidFill>
                  <a:srgbClr val="000000"/>
                </a:solidFill>
                <a:effectLst/>
                <a:latin typeface="Times New Roman" panose="02020603050405020304" pitchFamily="18" charset="0"/>
                <a:ea typeface="+mn-ea"/>
              </a:rPr>
              <a:t>Шығу себептеріне қарай - </a:t>
            </a:r>
            <a:r>
              <a:rPr lang="kk-KZ" sz="3000" i="1" kern="1200" dirty="0">
                <a:solidFill>
                  <a:srgbClr val="000000"/>
                </a:solidFill>
                <a:effectLst/>
                <a:latin typeface="Times New Roman" panose="02020603050405020304" pitchFamily="18" charset="0"/>
                <a:ea typeface="+mn-ea"/>
              </a:rPr>
              <a:t>аспаптық, реактивті, әлістемелік, үлгі алу</a:t>
            </a:r>
            <a:r>
              <a:rPr lang="kk-KZ" sz="3000" kern="1200" dirty="0">
                <a:solidFill>
                  <a:srgbClr val="000000"/>
                </a:solidFill>
                <a:effectLst/>
                <a:latin typeface="Times New Roman" panose="02020603050405020304" pitchFamily="18" charset="0"/>
                <a:ea typeface="+mn-ea"/>
              </a:rPr>
              <a:t> қателіктері. </a:t>
            </a:r>
            <a:endParaRPr lang="ru-RU" sz="3000" dirty="0">
              <a:effectLst/>
              <a:latin typeface="Times New Roman" panose="02020603050405020304" pitchFamily="18" charset="0"/>
              <a:ea typeface="Times New Roman" panose="02020603050405020304" pitchFamily="18" charset="0"/>
            </a:endParaRPr>
          </a:p>
          <a:p>
            <a:pPr marL="342900" lvl="0" indent="-342900" algn="just" fontAlgn="base">
              <a:buFont typeface="+mj-lt"/>
              <a:buAutoNum type="arabicParenR"/>
              <a:tabLst>
                <a:tab pos="768985" algn="l"/>
              </a:tabLst>
            </a:pPr>
            <a:r>
              <a:rPr lang="kk-KZ" sz="3000" kern="1200" dirty="0">
                <a:solidFill>
                  <a:srgbClr val="000000"/>
                </a:solidFill>
                <a:effectLst/>
                <a:latin typeface="Times New Roman" panose="02020603050405020304" pitchFamily="18" charset="0"/>
                <a:ea typeface="+mn-ea"/>
              </a:rPr>
              <a:t>Тура және жанама өлшеулердің қателіктері.</a:t>
            </a:r>
            <a:endParaRPr lang="ru-RU" sz="3000" dirty="0">
              <a:effectLst/>
              <a:latin typeface="Times New Roman" panose="02020603050405020304" pitchFamily="18" charset="0"/>
              <a:ea typeface="Times New Roman" panose="02020603050405020304" pitchFamily="18" charset="0"/>
            </a:endParaRPr>
          </a:p>
          <a:p>
            <a:pPr indent="0" algn="just" fontAlgn="base">
              <a:lnSpc>
                <a:spcPct val="107000"/>
              </a:lnSpc>
              <a:spcAft>
                <a:spcPts val="800"/>
              </a:spcAft>
              <a:buNone/>
            </a:pPr>
            <a:r>
              <a:rPr lang="kk-KZ" sz="2400" dirty="0">
                <a:effectLst/>
                <a:latin typeface="Calibri" panose="020F0502020204030204" pitchFamily="34"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ECE0907-8824-4EBC-BF5B-5E23E3F3ABBB}"/>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420265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9D55F10F-16A3-4596-9D66-9298D33339FB}"/>
                  </a:ext>
                </a:extLst>
              </p:cNvPr>
              <p:cNvSpPr>
                <a:spLocks noGrp="1"/>
              </p:cNvSpPr>
              <p:nvPr>
                <p:ph sz="quarter" idx="1"/>
              </p:nvPr>
            </p:nvSpPr>
            <p:spPr>
              <a:xfrm>
                <a:off x="457200" y="476672"/>
                <a:ext cx="8075240" cy="5997280"/>
              </a:xfrm>
            </p:spPr>
            <p:txBody>
              <a:bodyPr>
                <a:normAutofit lnSpcReduction="10000"/>
              </a:bodyPr>
              <a:lstStyle/>
              <a:p>
                <a:pPr indent="0" algn="just">
                  <a:lnSpc>
                    <a:spcPct val="107000"/>
                  </a:lnSpc>
                  <a:spcAft>
                    <a:spcPts val="800"/>
                  </a:spcAft>
                  <a:buNone/>
                </a:pPr>
                <a:r>
                  <a:rPr lang="kk-KZ" sz="2400" b="1" i="1" dirty="0">
                    <a:effectLst/>
                    <a:latin typeface="Times New Roman" panose="02020603050405020304" pitchFamily="18" charset="0"/>
                    <a:ea typeface="Calibri" panose="020F0502020204030204" pitchFamily="34" charset="0"/>
                    <a:cs typeface="Times New Roman" panose="02020603050405020304" pitchFamily="18" charset="0"/>
                  </a:rPr>
                  <a:t>Абсолюттік және салыстырмалы қателік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Анализ нәтижелерінің дұрыстығы абсолюттік немесе салыстырмалы қателіктерімен анықталады. Нәтиженің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абсолюттік қателігі</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деп алынған нәтиженің </a:t>
                </a:r>
                <a14:m>
                  <m:oMath xmlns:m="http://schemas.openxmlformats.org/officeDocument/2006/math">
                    <m:sSub>
                      <m:sSub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b="1" i="1">
                            <a:effectLst/>
                            <a:latin typeface="Cambria Math" panose="02040503050406030204" pitchFamily="18" charset="0"/>
                            <a:ea typeface="Calibri" panose="020F0502020204030204" pitchFamily="34" charset="0"/>
                            <a:cs typeface="Times New Roman" panose="02020603050405020304" pitchFamily="18" charset="0"/>
                          </a:rPr>
                          <m:t>𝒙</m:t>
                        </m:r>
                      </m:e>
                      <m:sub>
                        <m:r>
                          <a:rPr lang="kk-KZ" sz="2400" b="1" i="1">
                            <a:effectLst/>
                            <a:latin typeface="Cambria Math" panose="02040503050406030204" pitchFamily="18" charset="0"/>
                            <a:ea typeface="Calibri" panose="020F0502020204030204" pitchFamily="34" charset="0"/>
                            <a:cs typeface="Times New Roman" panose="02020603050405020304" pitchFamily="18" charset="0"/>
                          </a:rPr>
                          <m:t>𝒊</m:t>
                        </m:r>
                      </m:sub>
                    </m:sSub>
                    <m:r>
                      <a:rPr lang="kk-KZ" sz="2400" b="1" i="1">
                        <a:effectLst/>
                        <a:latin typeface="Cambria Math" panose="02040503050406030204" pitchFamily="18" charset="0"/>
                        <a:ea typeface="Calibri" panose="020F0502020204030204" pitchFamily="34" charset="0"/>
                        <a:cs typeface="Times New Roman" panose="02020603050405020304" pitchFamily="18" charset="0"/>
                      </a:rPr>
                      <m:t> </m:t>
                    </m:r>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санымен нәтиженің шын мәнінің </a:t>
                </a:r>
                <a14:m>
                  <m:oMath xmlns:m="http://schemas.openxmlformats.org/officeDocument/2006/math">
                    <m:r>
                      <a:rPr lang="kk-KZ" sz="2400" b="1" i="1">
                        <a:effectLst/>
                        <a:latin typeface="Cambria Math" panose="02040503050406030204" pitchFamily="18" charset="0"/>
                        <a:ea typeface="Calibri" panose="020F0502020204030204" pitchFamily="34" charset="0"/>
                        <a:cs typeface="Times New Roman" panose="02020603050405020304" pitchFamily="18" charset="0"/>
                      </a:rPr>
                      <m:t>𝝁</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айырмасын айтады: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d>
                        <m:d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dPr>
                        <m:e>
                          <m:r>
                            <a:rPr lang="kk-KZ" sz="2400" b="1">
                              <a:effectLst/>
                              <a:latin typeface="Cambria Math" panose="02040503050406030204" pitchFamily="18" charset="0"/>
                              <a:ea typeface="Calibri" panose="020F0502020204030204" pitchFamily="34" charset="0"/>
                              <a:cs typeface="Times New Roman" panose="02020603050405020304" pitchFamily="18" charset="0"/>
                            </a:rPr>
                            <m:t>∆ </m:t>
                          </m:r>
                          <m:r>
                            <a:rPr lang="ru-RU"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х</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𝒊</m:t>
                              </m:r>
                            </m:sub>
                          </m:sSub>
                          <m:r>
                            <a:rPr lang="kk-KZ" sz="2400" b="1" i="1">
                              <a:effectLst/>
                              <a:latin typeface="Cambria Math" panose="02040503050406030204" pitchFamily="18" charset="0"/>
                              <a:ea typeface="Calibri" panose="020F0502020204030204" pitchFamily="34" charset="0"/>
                              <a:cs typeface="Times New Roman" panose="02020603050405020304" pitchFamily="18" charset="0"/>
                            </a:rPr>
                            <m:t>− </m:t>
                          </m:r>
                          <m:r>
                            <a:rPr lang="kk-KZ" sz="2400" b="1" i="1">
                              <a:effectLst/>
                              <a:latin typeface="Cambria Math" panose="02040503050406030204" pitchFamily="18" charset="0"/>
                              <a:ea typeface="Calibri" panose="020F0502020204030204" pitchFamily="34" charset="0"/>
                              <a:cs typeface="Times New Roman" panose="02020603050405020304" pitchFamily="18" charset="0"/>
                            </a:rPr>
                            <m:t>𝝁</m:t>
                          </m:r>
                        </m:e>
                      </m:d>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өлшенген шама;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μ</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шын мәні;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абсолюттік қате, ол г, мг, мл, % анықталады, яғни талдау нәтижесінде алынған мәліметтің өлшем бірлігімен өрнектеледі.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buNone/>
                </a:pPr>
                <a:r>
                  <a:rPr lang="ru-RU" sz="2400" kern="1200" dirty="0" err="1">
                    <a:solidFill>
                      <a:srgbClr val="000000"/>
                    </a:solidFill>
                    <a:effectLst/>
                    <a:latin typeface="Times New Roman" panose="02020603050405020304" pitchFamily="18" charset="0"/>
                    <a:ea typeface="+mn-ea"/>
                  </a:rPr>
                  <a:t>Егер</a:t>
                </a:r>
                <a:r>
                  <a:rPr lang="ru-RU"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sym typeface="Symbol" panose="05050102010706020507" pitchFamily="18" charset="2"/>
                  </a:rPr>
                  <a:t></a:t>
                </a:r>
                <a:r>
                  <a:rPr lang="ru-RU" sz="2400" kern="1200" dirty="0">
                    <a:solidFill>
                      <a:srgbClr val="000000"/>
                    </a:solidFill>
                    <a:effectLst/>
                    <a:latin typeface="Times New Roman" panose="02020603050405020304" pitchFamily="18" charset="0"/>
                    <a:ea typeface="+mn-ea"/>
                  </a:rPr>
                  <a:t> &gt; 0 – н</a:t>
                </a:r>
                <a:r>
                  <a:rPr lang="kk-KZ" sz="2400" kern="1200" dirty="0">
                    <a:solidFill>
                      <a:srgbClr val="000000"/>
                    </a:solidFill>
                    <a:effectLst/>
                    <a:latin typeface="Times New Roman" panose="02020603050405020304" pitchFamily="18" charset="0"/>
                    <a:ea typeface="+mn-ea"/>
                  </a:rPr>
                  <a:t>әтиже шын мәннен жоғары</a:t>
                </a:r>
                <a:r>
                  <a:rPr lang="ru-RU" sz="2400" kern="1200" dirty="0">
                    <a:solidFill>
                      <a:srgbClr val="000000"/>
                    </a:solidFill>
                    <a:effectLst/>
                    <a:latin typeface="Times New Roman" panose="02020603050405020304" pitchFamily="18" charset="0"/>
                    <a:ea typeface="+mn-ea"/>
                  </a:rPr>
                  <a:t> (</a:t>
                </a:r>
                <a:r>
                  <a:rPr lang="en-US" sz="2400" kern="1200" dirty="0">
                    <a:solidFill>
                      <a:srgbClr val="000000"/>
                    </a:solidFill>
                    <a:effectLst/>
                    <a:latin typeface="Times New Roman" panose="02020603050405020304" pitchFamily="18" charset="0"/>
                    <a:ea typeface="+mn-ea"/>
                  </a:rPr>
                  <a:t>x</a:t>
                </a:r>
                <a:r>
                  <a:rPr lang="ru-RU" sz="2400" kern="1200" dirty="0">
                    <a:solidFill>
                      <a:srgbClr val="000000"/>
                    </a:solidFill>
                    <a:effectLst/>
                    <a:latin typeface="Times New Roman" panose="02020603050405020304" pitchFamily="18" charset="0"/>
                    <a:ea typeface="+mn-ea"/>
                  </a:rPr>
                  <a:t> &gt; </a:t>
                </a:r>
                <a:r>
                  <a:rPr lang="en-US" sz="2400" kern="1200" dirty="0">
                    <a:solidFill>
                      <a:srgbClr val="000000"/>
                    </a:solidFill>
                    <a:effectLst/>
                    <a:latin typeface="Times New Roman" panose="02020603050405020304" pitchFamily="18" charset="0"/>
                    <a:ea typeface="+mn-ea"/>
                    <a:sym typeface="Symbol" panose="05050102010706020507" pitchFamily="18" charset="2"/>
                  </a:rPr>
                  <a:t></a:t>
                </a:r>
                <a:r>
                  <a:rPr lang="ru-RU" sz="2400" kern="1200" dirty="0">
                    <a:solidFill>
                      <a:srgbClr val="000000"/>
                    </a:solidFill>
                    <a:effectLst/>
                    <a:latin typeface="Times New Roman" panose="02020603050405020304" pitchFamily="18" charset="0"/>
                    <a:ea typeface="+mn-ea"/>
                  </a:rPr>
                  <a:t>)</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en-US" sz="2400" kern="1200" dirty="0">
                    <a:solidFill>
                      <a:srgbClr val="000000"/>
                    </a:solidFill>
                    <a:effectLst/>
                    <a:latin typeface="Times New Roman" panose="02020603050405020304" pitchFamily="18" charset="0"/>
                    <a:ea typeface="+mn-ea"/>
                    <a:sym typeface="Symbol" panose="05050102010706020507" pitchFamily="18" charset="2"/>
                  </a:rPr>
                  <a:t></a:t>
                </a:r>
                <a:r>
                  <a:rPr lang="ru-RU" sz="2400" kern="1200" dirty="0">
                    <a:solidFill>
                      <a:srgbClr val="000000"/>
                    </a:solidFill>
                    <a:effectLst/>
                    <a:latin typeface="Times New Roman" panose="02020603050405020304" pitchFamily="18" charset="0"/>
                    <a:ea typeface="+mn-ea"/>
                  </a:rPr>
                  <a:t> &lt; 0 – н</a:t>
                </a:r>
                <a:r>
                  <a:rPr lang="kk-KZ" sz="2400" kern="1200" dirty="0">
                    <a:solidFill>
                      <a:srgbClr val="000000"/>
                    </a:solidFill>
                    <a:effectLst/>
                    <a:latin typeface="Times New Roman" panose="02020603050405020304" pitchFamily="18" charset="0"/>
                    <a:ea typeface="+mn-ea"/>
                  </a:rPr>
                  <a:t>әтиже шын мәннен кіші </a:t>
                </a:r>
                <a:r>
                  <a:rPr lang="ru-RU" sz="2400" kern="1200" dirty="0">
                    <a:solidFill>
                      <a:srgbClr val="000000"/>
                    </a:solidFill>
                    <a:effectLst/>
                    <a:latin typeface="Times New Roman" panose="02020603050405020304" pitchFamily="18" charset="0"/>
                    <a:ea typeface="+mn-ea"/>
                  </a:rPr>
                  <a:t>(</a:t>
                </a:r>
                <a:r>
                  <a:rPr lang="en-US" sz="2400" kern="1200" dirty="0">
                    <a:solidFill>
                      <a:srgbClr val="000000"/>
                    </a:solidFill>
                    <a:effectLst/>
                    <a:latin typeface="Times New Roman" panose="02020603050405020304" pitchFamily="18" charset="0"/>
                    <a:ea typeface="+mn-ea"/>
                  </a:rPr>
                  <a:t>x</a:t>
                </a:r>
                <a:r>
                  <a:rPr lang="ru-RU" sz="2400" kern="1200" dirty="0">
                    <a:solidFill>
                      <a:srgbClr val="000000"/>
                    </a:solidFill>
                    <a:effectLst/>
                    <a:latin typeface="Times New Roman" panose="02020603050405020304" pitchFamily="18" charset="0"/>
                    <a:ea typeface="+mn-ea"/>
                  </a:rPr>
                  <a:t> &lt; </a:t>
                </a:r>
                <a:r>
                  <a:rPr lang="en-US" sz="2400" kern="1200" dirty="0">
                    <a:solidFill>
                      <a:srgbClr val="000000"/>
                    </a:solidFill>
                    <a:effectLst/>
                    <a:latin typeface="Times New Roman" panose="02020603050405020304" pitchFamily="18" charset="0"/>
                    <a:ea typeface="+mn-ea"/>
                    <a:sym typeface="Symbol" panose="05050102010706020507" pitchFamily="18" charset="2"/>
                  </a:rPr>
                  <a:t></a:t>
                </a:r>
                <a:r>
                  <a:rPr lang="ru-RU" sz="2400" kern="1200" dirty="0">
                    <a:solidFill>
                      <a:srgbClr val="000000"/>
                    </a:solidFill>
                    <a:effectLst/>
                    <a:latin typeface="Times New Roman" panose="02020603050405020304" pitchFamily="18" charset="0"/>
                    <a:ea typeface="+mn-ea"/>
                  </a:rPr>
                  <a:t>)</a:t>
                </a:r>
                <a:endParaRPr lang="ru-RU" sz="2000" dirty="0">
                  <a:effectLst/>
                  <a:latin typeface="Times New Roman" panose="02020603050405020304" pitchFamily="18" charset="0"/>
                  <a:ea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9D55F10F-16A3-4596-9D66-9298D33339FB}"/>
                  </a:ext>
                </a:extLst>
              </p:cNvPr>
              <p:cNvSpPr>
                <a:spLocks noGrp="1" noRot="1" noChangeAspect="1" noMove="1" noResize="1" noEditPoints="1" noAdjustHandles="1" noChangeArrowheads="1" noChangeShapeType="1" noTextEdit="1"/>
              </p:cNvSpPr>
              <p:nvPr>
                <p:ph sz="quarter" idx="1"/>
              </p:nvPr>
            </p:nvSpPr>
            <p:spPr>
              <a:xfrm>
                <a:off x="457200" y="476672"/>
                <a:ext cx="8075240" cy="5997280"/>
              </a:xfrm>
              <a:blipFill>
                <a:blip r:embed="rId2"/>
                <a:stretch>
                  <a:fillRect t="-1118" r="-113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223860D2-4B59-4B6B-8264-35F6072145CF}"/>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474625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E40A17E5-6AB5-4C6F-A0D0-0E93ACB6C2B6}"/>
                  </a:ext>
                </a:extLst>
              </p:cNvPr>
              <p:cNvSpPr>
                <a:spLocks noGrp="1"/>
              </p:cNvSpPr>
              <p:nvPr>
                <p:ph sz="quarter" idx="1"/>
              </p:nvPr>
            </p:nvSpPr>
            <p:spPr>
              <a:xfrm>
                <a:off x="457200" y="260648"/>
                <a:ext cx="8075240" cy="6213304"/>
              </a:xfrm>
            </p:spPr>
            <p:txBody>
              <a:bodyPr>
                <a:normAutofit/>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Салыстырмалы қателік</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абсолюттік қатенің оның шын мәніне қатынасымен анықталады, ол өлшемсіз шама.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𝑫</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400" b="1">
                              <a:effectLst/>
                              <a:latin typeface="Cambria Math" panose="02040503050406030204" pitchFamily="18" charset="0"/>
                              <a:ea typeface="Calibri" panose="020F0502020204030204" pitchFamily="34" charset="0"/>
                              <a:cs typeface="Times New Roman" panose="02020603050405020304" pitchFamily="18" charset="0"/>
                            </a:rPr>
                            <m:t>∆</m:t>
                          </m:r>
                        </m:num>
                        <m:den>
                          <m:r>
                            <a:rPr lang="ru-RU" sz="2400" b="1" i="1">
                              <a:effectLst/>
                              <a:latin typeface="Cambria Math" panose="02040503050406030204" pitchFamily="18" charset="0"/>
                              <a:ea typeface="Calibri" panose="020F0502020204030204" pitchFamily="34" charset="0"/>
                              <a:cs typeface="Times New Roman" panose="02020603050405020304" pitchFamily="18" charset="0"/>
                            </a:rPr>
                            <m:t>𝝁</m:t>
                          </m:r>
                        </m:den>
                      </m:f>
                      <m:r>
                        <a:rPr lang="en-US" sz="2400" b="1"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х</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𝒊</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𝝁</m:t>
                          </m:r>
                        </m:num>
                        <m:den>
                          <m:r>
                            <a:rPr lang="en-US" sz="2400" b="1" i="1">
                              <a:effectLst/>
                              <a:latin typeface="Cambria Math" panose="02040503050406030204" pitchFamily="18" charset="0"/>
                              <a:ea typeface="Calibri" panose="020F0502020204030204" pitchFamily="34" charset="0"/>
                              <a:cs typeface="Times New Roman" panose="02020603050405020304" pitchFamily="18" charset="0"/>
                            </a:rPr>
                            <m:t>𝝁</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Кейде салыстырмалы қатені массалық үлеспен (м.ү. немесе %) өрнектейді, яғни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𝑫</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fPr>
                        <m:num>
                          <m:d>
                            <m:dPr>
                              <m:begChr m:val="|"/>
                              <m:endChr m:val="|"/>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ru-RU"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х</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𝒊</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𝝁</m:t>
                              </m:r>
                            </m:e>
                          </m:d>
                        </m:num>
                        <m:den>
                          <m:r>
                            <a:rPr lang="en-US" sz="2400" b="1" i="1">
                              <a:effectLst/>
                              <a:latin typeface="Cambria Math" panose="02040503050406030204" pitchFamily="18" charset="0"/>
                              <a:ea typeface="Calibri" panose="020F0502020204030204" pitchFamily="34" charset="0"/>
                              <a:cs typeface="Times New Roman" panose="02020603050405020304" pitchFamily="18" charset="0"/>
                            </a:rPr>
                            <m:t>𝝁</m:t>
                          </m:r>
                        </m:den>
                      </m:f>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𝟏𝟎𝟎</m:t>
                      </m:r>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Компоненттің нақты мәні белгісіз болса абсолютті де, салыстырмалы да қателікті есептеу мүмкін емес. Талдаудың қателігін бағалауға болады.</a:t>
                </a:r>
                <a:endParaRPr lang="ru-RU" sz="2000" dirty="0">
                  <a:effectLst/>
                  <a:latin typeface="Times New Roman" panose="02020603050405020304" pitchFamily="18" charset="0"/>
                  <a:ea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E40A17E5-6AB5-4C6F-A0D0-0E93ACB6C2B6}"/>
                  </a:ext>
                </a:extLst>
              </p:cNvPr>
              <p:cNvSpPr>
                <a:spLocks noGrp="1" noRot="1" noChangeAspect="1" noMove="1" noResize="1" noEditPoints="1" noAdjustHandles="1" noChangeArrowheads="1" noChangeShapeType="1" noTextEdit="1"/>
              </p:cNvSpPr>
              <p:nvPr>
                <p:ph sz="quarter" idx="1"/>
              </p:nvPr>
            </p:nvSpPr>
            <p:spPr>
              <a:xfrm>
                <a:off x="457200" y="260648"/>
                <a:ext cx="8075240" cy="6213304"/>
              </a:xfrm>
              <a:blipFill>
                <a:blip r:embed="rId2"/>
                <a:stretch>
                  <a:fillRect t="-785" r="-113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62813AC2-4261-4E6B-8193-058904E643AA}"/>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597551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6039E26-1430-4143-A0CD-F898B4FEE160}"/>
              </a:ext>
            </a:extLst>
          </p:cNvPr>
          <p:cNvSpPr>
            <a:spLocks noGrp="1"/>
          </p:cNvSpPr>
          <p:nvPr>
            <p:ph sz="quarter" idx="1"/>
          </p:nvPr>
        </p:nvSpPr>
        <p:spPr>
          <a:xfrm>
            <a:off x="457200" y="404664"/>
            <a:ext cx="8075240" cy="6069288"/>
          </a:xfrm>
        </p:spPr>
        <p:txBody>
          <a:bodyPr>
            <a:normAutofit/>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Талдау қателігі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buNone/>
            </a:pPr>
            <a:r>
              <a:rPr lang="kk-KZ" sz="2400" kern="1200" dirty="0">
                <a:effectLst/>
                <a:latin typeface="Times New Roman" panose="02020603050405020304" pitchFamily="18" charset="0"/>
                <a:ea typeface="+mn-ea"/>
              </a:rPr>
              <a:t>	Жүйелі қателіктер тұрақты себептерге байланысты болады. Мұндай қателіктерді анықтауға, жоюға немесе есептеу арқылы ескеруге болады. Олар барлық өлшемдерде тұрақты немесе белгілі бір заңдылықпен өзгереді. Жүйелі қателіктер белгіге бір белгіге ие.</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kern="1200" dirty="0">
                <a:solidFill>
                  <a:srgbClr val="000000"/>
                </a:solidFill>
                <a:effectLst/>
                <a:latin typeface="Times New Roman" panose="02020603050405020304" pitchFamily="18" charset="0"/>
                <a:ea typeface="+mn-ea"/>
              </a:rPr>
              <a:t>	Кездейсоқ қателіктер өлшеу шарттарының бақыланбайтын өзгеруінен туындайды. Кездейсоқ қателерді өлшеуге және есепке алуға болмайды, бірақ оларды математикалық статистика заңдары бойынша бағалауға болады.  </a:t>
            </a:r>
            <a:endParaRPr lang="ru-RU" sz="2000" dirty="0">
              <a:effectLst/>
              <a:latin typeface="Times New Roman" panose="02020603050405020304" pitchFamily="18" charset="0"/>
              <a:ea typeface="Times New Roman" panose="02020603050405020304" pitchFamily="18" charset="0"/>
            </a:endParaRPr>
          </a:p>
          <a:p>
            <a:pPr indent="0" algn="just" fontAlgn="base">
              <a:buNone/>
            </a:pPr>
            <a:r>
              <a:rPr lang="kk-KZ" sz="2400" i="1" kern="1200" dirty="0">
                <a:solidFill>
                  <a:srgbClr val="000000"/>
                </a:solidFill>
                <a:effectLst/>
                <a:latin typeface="Times New Roman" panose="02020603050405020304" pitchFamily="18" charset="0"/>
                <a:ea typeface="+mn-ea"/>
              </a:rPr>
              <a:t>	Күрделі (өрескел)</a:t>
            </a:r>
            <a:r>
              <a:rPr lang="kk-KZ" sz="2400" kern="1200" dirty="0">
                <a:solidFill>
                  <a:srgbClr val="000000"/>
                </a:solidFill>
                <a:effectLst/>
                <a:latin typeface="Times New Roman" panose="02020603050405020304" pitchFamily="18" charset="0"/>
                <a:ea typeface="+mn-ea"/>
              </a:rPr>
              <a:t> қателіктер</a:t>
            </a:r>
            <a:r>
              <a:rPr lang="kk-KZ" sz="2400" kern="1200" dirty="0">
                <a:solidFill>
                  <a:srgbClr val="FF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 зерттеушінің немқұрайлылығына немесе қабілетсіздігіне байланысты талдаудағы айқын кемшіліктер.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6623E64B-E591-4900-BE24-8F8D7903E185}"/>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3246190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D549172C-F3D6-42EC-9982-2B0309582A5A}"/>
              </a:ext>
            </a:extLst>
          </p:cNvPr>
          <p:cNvPicPr>
            <a:picLocks noGrp="1" noChangeAspect="1"/>
          </p:cNvPicPr>
          <p:nvPr>
            <p:ph sz="quarter" idx="1"/>
          </p:nvPr>
        </p:nvPicPr>
        <p:blipFill>
          <a:blip r:embed="rId2"/>
          <a:stretch>
            <a:fillRect/>
          </a:stretch>
        </p:blipFill>
        <p:spPr>
          <a:xfrm>
            <a:off x="395536" y="260648"/>
            <a:ext cx="8064896" cy="5994610"/>
          </a:xfrm>
          <a:prstGeom prst="rect">
            <a:avLst/>
          </a:prstGeom>
        </p:spPr>
      </p:pic>
      <p:sp>
        <p:nvSpPr>
          <p:cNvPr id="4" name="Номер слайда 3">
            <a:extLst>
              <a:ext uri="{FF2B5EF4-FFF2-40B4-BE49-F238E27FC236}">
                <a16:creationId xmlns:a16="http://schemas.microsoft.com/office/drawing/2014/main" id="{81DE9A8A-6ED0-4C0F-BCB0-CF9824EA4D4C}"/>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1851275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4D757A00-2358-4898-8F73-13516AEBE8C6}"/>
              </a:ext>
            </a:extLst>
          </p:cNvPr>
          <p:cNvPicPr>
            <a:picLocks noGrp="1" noChangeAspect="1"/>
          </p:cNvPicPr>
          <p:nvPr>
            <p:ph sz="quarter" idx="1"/>
          </p:nvPr>
        </p:nvPicPr>
        <p:blipFill>
          <a:blip r:embed="rId3"/>
          <a:stretch>
            <a:fillRect/>
          </a:stretch>
        </p:blipFill>
        <p:spPr>
          <a:xfrm>
            <a:off x="405384" y="260648"/>
            <a:ext cx="8127056" cy="6120680"/>
          </a:xfrm>
          <a:prstGeom prst="rect">
            <a:avLst/>
          </a:prstGeom>
        </p:spPr>
      </p:pic>
      <p:sp>
        <p:nvSpPr>
          <p:cNvPr id="4" name="Номер слайда 3">
            <a:extLst>
              <a:ext uri="{FF2B5EF4-FFF2-40B4-BE49-F238E27FC236}">
                <a16:creationId xmlns:a16="http://schemas.microsoft.com/office/drawing/2014/main" id="{68474840-46A0-47E6-B6A4-6F2F784EB461}"/>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46759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a:extLst>
              <a:ext uri="{FF2B5EF4-FFF2-40B4-BE49-F238E27FC236}">
                <a16:creationId xmlns:a16="http://schemas.microsoft.com/office/drawing/2014/main" id="{B05C832D-7CC7-486C-A919-2D885A32983D}"/>
              </a:ext>
            </a:extLst>
          </p:cNvPr>
          <p:cNvPicPr>
            <a:picLocks noGrp="1" noChangeAspect="1"/>
          </p:cNvPicPr>
          <p:nvPr>
            <p:ph sz="quarter" idx="1"/>
          </p:nvPr>
        </p:nvPicPr>
        <p:blipFill>
          <a:blip r:embed="rId3"/>
          <a:stretch>
            <a:fillRect/>
          </a:stretch>
        </p:blipFill>
        <p:spPr>
          <a:xfrm>
            <a:off x="405384" y="260648"/>
            <a:ext cx="8127056" cy="6192688"/>
          </a:xfrm>
          <a:prstGeom prst="rect">
            <a:avLst/>
          </a:prstGeom>
        </p:spPr>
      </p:pic>
      <p:sp>
        <p:nvSpPr>
          <p:cNvPr id="4" name="Номер слайда 3">
            <a:extLst>
              <a:ext uri="{FF2B5EF4-FFF2-40B4-BE49-F238E27FC236}">
                <a16:creationId xmlns:a16="http://schemas.microsoft.com/office/drawing/2014/main" id="{6CDF6E08-CCC8-45D9-8A2A-50A76348AF58}"/>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962574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9368</TotalTime>
  <Words>743</Words>
  <Application>Microsoft Office PowerPoint</Application>
  <PresentationFormat>Экран (4:3)</PresentationFormat>
  <Paragraphs>76</Paragraphs>
  <Slides>17</Slides>
  <Notes>3</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17</vt:i4>
      </vt:variant>
    </vt:vector>
  </HeadingPairs>
  <TitlesOfParts>
    <vt:vector size="26" baseType="lpstr">
      <vt:lpstr>Arial</vt:lpstr>
      <vt:lpstr>Calibri</vt:lpstr>
      <vt:lpstr>Cambria Math</vt:lpstr>
      <vt:lpstr>Century Schoolbook</vt:lpstr>
      <vt:lpstr>Times New Roman</vt:lpstr>
      <vt:lpstr>Wingdings</vt:lpstr>
      <vt:lpstr>Wingdings 2</vt:lpstr>
      <vt:lpstr>Эркер</vt:lpstr>
      <vt:lpstr>Тема Office</vt:lpstr>
      <vt:lpstr>Әл-Фараби атындағы Қазақ ұлттық университеті Химия және химиялық технология факультеті Аналитикалық, коллоидтық химия және сирек элементтер технологиясы кафедрасы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207</cp:revision>
  <dcterms:created xsi:type="dcterms:W3CDTF">2012-02-27T19:01:21Z</dcterms:created>
  <dcterms:modified xsi:type="dcterms:W3CDTF">2023-04-08T03:38:41Z</dcterms:modified>
</cp:coreProperties>
</file>